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81" r:id="rId2"/>
  </p:sldMasterIdLst>
  <p:notesMasterIdLst>
    <p:notesMasterId r:id="rId30"/>
  </p:notesMasterIdLst>
  <p:sldIdLst>
    <p:sldId id="379" r:id="rId3"/>
    <p:sldId id="298" r:id="rId4"/>
    <p:sldId id="302" r:id="rId5"/>
    <p:sldId id="306" r:id="rId6"/>
    <p:sldId id="381" r:id="rId7"/>
    <p:sldId id="303" r:id="rId8"/>
    <p:sldId id="304" r:id="rId9"/>
    <p:sldId id="305" r:id="rId10"/>
    <p:sldId id="313" r:id="rId11"/>
    <p:sldId id="380" r:id="rId12"/>
    <p:sldId id="307" r:id="rId13"/>
    <p:sldId id="308" r:id="rId14"/>
    <p:sldId id="324" r:id="rId15"/>
    <p:sldId id="311" r:id="rId16"/>
    <p:sldId id="315" r:id="rId17"/>
    <p:sldId id="309" r:id="rId18"/>
    <p:sldId id="310" r:id="rId19"/>
    <p:sldId id="312" r:id="rId20"/>
    <p:sldId id="314" r:id="rId21"/>
    <p:sldId id="317" r:id="rId22"/>
    <p:sldId id="321" r:id="rId23"/>
    <p:sldId id="318" r:id="rId24"/>
    <p:sldId id="319" r:id="rId25"/>
    <p:sldId id="316" r:id="rId26"/>
    <p:sldId id="320" r:id="rId27"/>
    <p:sldId id="322" r:id="rId28"/>
    <p:sldId id="32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l Altundal" initials="HA" lastIdx="1" clrIdx="0">
    <p:extLst>
      <p:ext uri="{19B8F6BF-5375-455C-9EA6-DF929625EA0E}">
        <p15:presenceInfo xmlns:p15="http://schemas.microsoft.com/office/powerpoint/2012/main" userId="2e6c391ec3d6f1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8"/>
    <a:srgbClr val="33CC33"/>
    <a:srgbClr val="0033CC"/>
    <a:srgbClr val="FF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19F13-93DF-4209-8079-3FE3DE7665FE}" v="6" dt="2020-05-03T10:07:54.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98" autoAdjust="0"/>
  </p:normalViewPr>
  <p:slideViewPr>
    <p:cSldViewPr snapToGrid="0">
      <p:cViewPr varScale="1">
        <p:scale>
          <a:sx n="98" d="100"/>
          <a:sy n="98" d="100"/>
        </p:scale>
        <p:origin x="103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ambert" userId="e003d3c40ebc6dfa" providerId="LiveId" clId="{0A019F13-93DF-4209-8079-3FE3DE7665FE}"/>
    <pc:docChg chg="custSel addSld modSld">
      <pc:chgData name="Chris Lambert" userId="e003d3c40ebc6dfa" providerId="LiveId" clId="{0A019F13-93DF-4209-8079-3FE3DE7665FE}" dt="2020-05-03T10:08:58.274" v="3505" actId="20577"/>
      <pc:docMkLst>
        <pc:docMk/>
      </pc:docMkLst>
      <pc:sldChg chg="modSp mod">
        <pc:chgData name="Chris Lambert" userId="e003d3c40ebc6dfa" providerId="LiveId" clId="{0A019F13-93DF-4209-8079-3FE3DE7665FE}" dt="2020-05-03T09:33:45.351" v="54" actId="20577"/>
        <pc:sldMkLst>
          <pc:docMk/>
          <pc:sldMk cId="647283372" sldId="298"/>
        </pc:sldMkLst>
        <pc:spChg chg="mod">
          <ac:chgData name="Chris Lambert" userId="e003d3c40ebc6dfa" providerId="LiveId" clId="{0A019F13-93DF-4209-8079-3FE3DE7665FE}" dt="2020-05-03T09:33:45.351" v="54" actId="20577"/>
          <ac:spMkLst>
            <pc:docMk/>
            <pc:sldMk cId="647283372" sldId="298"/>
            <ac:spMk id="3" creationId="{BA95A8B3-17F9-4682-9BB7-D90642CB5C69}"/>
          </ac:spMkLst>
        </pc:spChg>
      </pc:sldChg>
      <pc:sldChg chg="modSp new mod">
        <pc:chgData name="Chris Lambert" userId="e003d3c40ebc6dfa" providerId="LiveId" clId="{0A019F13-93DF-4209-8079-3FE3DE7665FE}" dt="2020-05-03T10:00:53.738" v="2907" actId="313"/>
        <pc:sldMkLst>
          <pc:docMk/>
          <pc:sldMk cId="3013644063" sldId="380"/>
        </pc:sldMkLst>
        <pc:spChg chg="mod">
          <ac:chgData name="Chris Lambert" userId="e003d3c40ebc6dfa" providerId="LiveId" clId="{0A019F13-93DF-4209-8079-3FE3DE7665FE}" dt="2020-05-03T09:58:19.683" v="2543" actId="20577"/>
          <ac:spMkLst>
            <pc:docMk/>
            <pc:sldMk cId="3013644063" sldId="380"/>
            <ac:spMk id="2" creationId="{03A96FF4-7BFD-4726-98BE-F6DA8718DD20}"/>
          </ac:spMkLst>
        </pc:spChg>
        <pc:spChg chg="mod">
          <ac:chgData name="Chris Lambert" userId="e003d3c40ebc6dfa" providerId="LiveId" clId="{0A019F13-93DF-4209-8079-3FE3DE7665FE}" dt="2020-05-03T10:00:53.738" v="2907" actId="313"/>
          <ac:spMkLst>
            <pc:docMk/>
            <pc:sldMk cId="3013644063" sldId="380"/>
            <ac:spMk id="3" creationId="{B544C580-8A08-4DED-8191-D2E446D2471E}"/>
          </ac:spMkLst>
        </pc:spChg>
      </pc:sldChg>
      <pc:sldChg chg="addSp delSp modSp new mod">
        <pc:chgData name="Chris Lambert" userId="e003d3c40ebc6dfa" providerId="LiveId" clId="{0A019F13-93DF-4209-8079-3FE3DE7665FE}" dt="2020-05-03T10:08:58.274" v="3505" actId="20577"/>
        <pc:sldMkLst>
          <pc:docMk/>
          <pc:sldMk cId="1273544057" sldId="381"/>
        </pc:sldMkLst>
        <pc:spChg chg="mod">
          <ac:chgData name="Chris Lambert" userId="e003d3c40ebc6dfa" providerId="LiveId" clId="{0A019F13-93DF-4209-8079-3FE3DE7665FE}" dt="2020-05-03T09:59:05.869" v="2569" actId="20577"/>
          <ac:spMkLst>
            <pc:docMk/>
            <pc:sldMk cId="1273544057" sldId="381"/>
            <ac:spMk id="2" creationId="{CA95EDF0-C4C1-42CD-8053-A1747F77427F}"/>
          </ac:spMkLst>
        </pc:spChg>
        <pc:spChg chg="mod">
          <ac:chgData name="Chris Lambert" userId="e003d3c40ebc6dfa" providerId="LiveId" clId="{0A019F13-93DF-4209-8079-3FE3DE7665FE}" dt="2020-05-03T10:08:58.274" v="3505" actId="20577"/>
          <ac:spMkLst>
            <pc:docMk/>
            <pc:sldMk cId="1273544057" sldId="381"/>
            <ac:spMk id="3" creationId="{70B532DD-5AAE-476A-AEAC-86AAF6705B99}"/>
          </ac:spMkLst>
        </pc:spChg>
        <pc:spChg chg="del">
          <ac:chgData name="Chris Lambert" userId="e003d3c40ebc6dfa" providerId="LiveId" clId="{0A019F13-93DF-4209-8079-3FE3DE7665FE}" dt="2020-05-03T10:07:34.296" v="3483" actId="478"/>
          <ac:spMkLst>
            <pc:docMk/>
            <pc:sldMk cId="1273544057" sldId="381"/>
            <ac:spMk id="5" creationId="{2F4545E6-711B-437F-9F9F-E49F5A062998}"/>
          </ac:spMkLst>
        </pc:spChg>
        <pc:picChg chg="add mod">
          <ac:chgData name="Chris Lambert" userId="e003d3c40ebc6dfa" providerId="LiveId" clId="{0A019F13-93DF-4209-8079-3FE3DE7665FE}" dt="2020-05-03T10:07:54.416" v="3489" actId="1076"/>
          <ac:picMkLst>
            <pc:docMk/>
            <pc:sldMk cId="1273544057" sldId="381"/>
            <ac:picMk id="1026" creationId="{1E5F95AC-CE00-4457-A63D-8EE428BC8EA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FontTx/>
              <a:buChar char="-"/>
            </a:pPr>
            <a:endParaRPr lang="en-AU"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chemeClr val="dk1"/>
                </a:solidFill>
                <a:latin typeface="Calibri"/>
                <a:ea typeface="Calibri"/>
                <a:cs typeface="Calibri"/>
                <a:sym typeface="Calibri"/>
              </a:rPr>
              <a:t>2</a:t>
            </a:fld>
            <a:endParaRPr lang="en-A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7090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7" y="453778"/>
            <a:ext cx="1662287"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2779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3"/>
            <a:ext cx="6538648" cy="6857999"/>
          </a:xfrm>
          <a:solidFill>
            <a:schemeClr val="bg1">
              <a:lumMod val="85000"/>
            </a:schemeClr>
          </a:solidFill>
        </p:spPr>
        <p:txBody>
          <a:bodyPr lIns="360000" tIns="360000" rIns="720000" bIns="360000">
            <a:norm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90"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AU" sz="105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70" y="1167582"/>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AU" sz="1050"/>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80" y="1"/>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9"/>
            <a:ext cx="2782491" cy="707231"/>
          </a:xfrm>
        </p:spPr>
        <p:txBody>
          <a:bodyPr>
            <a:no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27178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599929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61" y="-1"/>
            <a:ext cx="5704639"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7" y="453778"/>
            <a:ext cx="1662287"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6316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5999291"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9"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2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7"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0157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7" y="395067"/>
            <a:ext cx="5400703"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2" y="433469"/>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2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8" y="1532416"/>
            <a:ext cx="6513111"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122195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4829371" cy="5739032"/>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3/05/2020</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42745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1"/>
            <a:ext cx="4829371" cy="278970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3/05/2020</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609100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3"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3/05/2020</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018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9" y="433471"/>
            <a:ext cx="2302072" cy="133183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9" y="1953367"/>
            <a:ext cx="2302072" cy="1273503"/>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3/05/2020</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846197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7" y="101090"/>
            <a:ext cx="124523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1" y="433472"/>
            <a:ext cx="11325063" cy="5991061"/>
          </a:xfrm>
          <a:solidFill>
            <a:schemeClr val="bg1">
              <a:lumMod val="85000"/>
            </a:schemeClr>
          </a:solidFill>
        </p:spPr>
        <p:txBody>
          <a:bodyPr lIns="936000" tIns="180000" rIns="180000" bIns="180000">
            <a:normAutofit/>
          </a:bodyPr>
          <a:lstStyle>
            <a:lvl1pPr algn="l" rtl="0">
              <a:defRPr sz="12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1" y="433471"/>
            <a:ext cx="720000" cy="72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5" y="2007046"/>
            <a:ext cx="2965787" cy="826467"/>
          </a:xfrm>
        </p:spPr>
        <p:txBody>
          <a:bodyPr/>
          <a:lstStyle>
            <a:lvl1pPr>
              <a:spcBef>
                <a:spcPts val="375"/>
              </a:spcBef>
              <a:defRPr b="1">
                <a:solidFill>
                  <a:schemeClr val="bg1"/>
                </a:solidFill>
              </a:defRPr>
            </a:lvl1pPr>
            <a:lvl2pPr marL="0" indent="0">
              <a:buNone/>
              <a:defRPr sz="1500">
                <a:solidFill>
                  <a:schemeClr val="bg1"/>
                </a:solidFill>
              </a:defRPr>
            </a:lvl2pPr>
            <a:lvl3pPr marL="0" indent="0">
              <a:buNone/>
              <a:defRPr sz="1500" b="0">
                <a:solidFill>
                  <a:schemeClr val="bg1"/>
                </a:solidFill>
              </a:defRPr>
            </a:lvl3pPr>
            <a:lvl4pPr>
              <a:defRPr sz="1500" b="0">
                <a:solidFill>
                  <a:schemeClr val="bg1"/>
                </a:solidFill>
              </a:defRPr>
            </a:lvl4pPr>
            <a:lvl5pPr>
              <a:defRPr sz="1500" b="0">
                <a:solidFill>
                  <a:schemeClr val="bg1"/>
                </a:solidFill>
              </a:defRPr>
            </a:lvl5pPr>
            <a:lvl6pPr>
              <a:defRPr sz="1500" b="0">
                <a:solidFill>
                  <a:schemeClr val="bg1"/>
                </a:solidFill>
              </a:defRPr>
            </a:lvl6pPr>
            <a:lvl7pPr>
              <a:defRPr sz="1500" b="0">
                <a:solidFill>
                  <a:schemeClr val="bg1"/>
                </a:solidFill>
              </a:defRPr>
            </a:lvl7pPr>
            <a:lvl8pPr>
              <a:defRPr sz="1500">
                <a:solidFill>
                  <a:schemeClr val="bg1"/>
                </a:solidFill>
              </a:defRPr>
            </a:lvl8pPr>
            <a:lvl9pPr>
              <a:defRPr sz="15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7" y="2007046"/>
            <a:ext cx="2965787" cy="826467"/>
          </a:xfrm>
        </p:spPr>
        <p:txBody>
          <a:bodyPr/>
          <a:lstStyle>
            <a:lvl1pPr>
              <a:spcBef>
                <a:spcPts val="375"/>
              </a:spcBef>
              <a:defRPr b="1">
                <a:solidFill>
                  <a:schemeClr val="tx2"/>
                </a:solidFill>
              </a:defRPr>
            </a:lvl1pPr>
            <a:lvl2pPr marL="0" indent="0">
              <a:buNone/>
              <a:defRPr sz="1500">
                <a:solidFill>
                  <a:schemeClr val="tx2"/>
                </a:solidFill>
              </a:defRPr>
            </a:lvl2pPr>
            <a:lvl3pPr marL="0" indent="0">
              <a:buNone/>
              <a:defRPr sz="1500" b="0">
                <a:solidFill>
                  <a:schemeClr val="tx2"/>
                </a:solidFill>
              </a:defRPr>
            </a:lvl3pPr>
            <a:lvl4pPr>
              <a:defRPr sz="1500" b="0">
                <a:solidFill>
                  <a:schemeClr val="tx2"/>
                </a:solidFill>
              </a:defRPr>
            </a:lvl4pPr>
            <a:lvl5pPr>
              <a:defRPr sz="1500" b="0">
                <a:solidFill>
                  <a:schemeClr val="tx2"/>
                </a:solidFill>
              </a:defRPr>
            </a:lvl5pPr>
            <a:lvl6pPr>
              <a:defRPr sz="1500" b="0">
                <a:solidFill>
                  <a:schemeClr val="tx2"/>
                </a:solidFill>
              </a:defRPr>
            </a:lvl6pPr>
            <a:lvl7pPr>
              <a:defRPr sz="1500" b="0">
                <a:solidFill>
                  <a:schemeClr val="tx2"/>
                </a:solidFill>
              </a:defRPr>
            </a:lvl7pPr>
            <a:lvl8pPr>
              <a:defRPr sz="1500">
                <a:solidFill>
                  <a:schemeClr val="tx2"/>
                </a:solidFill>
              </a:defRPr>
            </a:lvl8pPr>
            <a:lvl9pPr>
              <a:defRPr sz="15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688269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2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3522185"/>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375"/>
              </a:spcBef>
              <a:spcAft>
                <a:spcPts val="0"/>
              </a:spcAft>
              <a:buNone/>
              <a:defRPr sz="1500" b="1">
                <a:solidFill>
                  <a:schemeClr val="accent2"/>
                </a:solidFill>
                <a:latin typeface="+mn-lt"/>
              </a:defRPr>
            </a:lvl1pPr>
            <a:lvl2pPr marL="0" indent="0" algn="l">
              <a:spcBef>
                <a:spcPts val="375"/>
              </a:spcBef>
              <a:buNone/>
              <a:defRPr sz="1500" b="0">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9"/>
            <a:ext cx="3164224" cy="530915"/>
          </a:xfrm>
          <a:prstGeom prst="rect">
            <a:avLst/>
          </a:prstGeom>
          <a:noFill/>
        </p:spPr>
        <p:txBody>
          <a:bodyPr wrap="square" rtlCol="0">
            <a:spAutoFit/>
          </a:bodyPr>
          <a:lstStyle/>
          <a:p>
            <a:r>
              <a:rPr lang="en-AU" sz="285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7" y="453778"/>
            <a:ext cx="1662287"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Tree>
    <p:extLst>
      <p:ext uri="{BB962C8B-B14F-4D97-AF65-F5344CB8AC3E}">
        <p14:creationId xmlns:p14="http://schemas.microsoft.com/office/powerpoint/2010/main" val="95240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5"/>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76655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79536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957733" y="177800"/>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957733" y="1396999"/>
            <a:ext cx="9014800" cy="4681343"/>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dirty="0"/>
          </a:p>
        </p:txBody>
      </p:sp>
      <p:grpSp>
        <p:nvGrpSpPr>
          <p:cNvPr id="1566" name="Google Shape;1566;p5"/>
          <p:cNvGrpSpPr/>
          <p:nvPr/>
        </p:nvGrpSpPr>
        <p:grpSpPr>
          <a:xfrm rot="10800000">
            <a:off x="11801983" y="38276"/>
            <a:ext cx="352016" cy="6781736"/>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24" name="Google Shape;1624;p5"/>
          <p:cNvGrpSpPr/>
          <p:nvPr/>
        </p:nvGrpSpPr>
        <p:grpSpPr>
          <a:xfrm rot="10800000">
            <a:off x="10438095" y="38276"/>
            <a:ext cx="1521044" cy="6781736"/>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87" name="Google Shape;1687;p5"/>
          <p:cNvGrpSpPr/>
          <p:nvPr/>
        </p:nvGrpSpPr>
        <p:grpSpPr>
          <a:xfrm rot="10800000">
            <a:off x="10243269" y="38276"/>
            <a:ext cx="1326185" cy="6586909"/>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789" name="Google Shape;1789;p5"/>
          <p:cNvGrpSpPr/>
          <p:nvPr/>
        </p:nvGrpSpPr>
        <p:grpSpPr>
          <a:xfrm rot="10800000">
            <a:off x="10243269" y="38276"/>
            <a:ext cx="1521044" cy="6781736"/>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79" name="Picture 2" descr="Image result for THE UNIVERSITY OF melbourne logo 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2" y="5962094"/>
            <a:ext cx="849727" cy="84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47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957733" y="985833"/>
            <a:ext cx="9014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957733" y="2350200"/>
            <a:ext cx="4323200" cy="41160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1844" name="Google Shape;1844;p6"/>
          <p:cNvSpPr txBox="1">
            <a:spLocks noGrp="1"/>
          </p:cNvSpPr>
          <p:nvPr>
            <p:ph type="body" idx="2"/>
          </p:nvPr>
        </p:nvSpPr>
        <p:spPr>
          <a:xfrm>
            <a:off x="5541428" y="2350200"/>
            <a:ext cx="4323200" cy="41160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grpSp>
        <p:nvGrpSpPr>
          <p:cNvPr id="1845" name="Google Shape;1845;p6"/>
          <p:cNvGrpSpPr/>
          <p:nvPr/>
        </p:nvGrpSpPr>
        <p:grpSpPr>
          <a:xfrm rot="10800000">
            <a:off x="11801983" y="38276"/>
            <a:ext cx="352016" cy="6781736"/>
            <a:chOff x="5307800" y="238125"/>
            <a:chExt cx="271925" cy="5238750"/>
          </a:xfrm>
        </p:grpSpPr>
        <p:sp>
          <p:nvSpPr>
            <p:cNvPr id="1846" name="Google Shape;1846;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7" name="Google Shape;1847;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8" name="Google Shape;1848;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9" name="Google Shape;1849;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0" name="Google Shape;1850;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1" name="Google Shape;1851;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2" name="Google Shape;1852;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3" name="Google Shape;1853;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4" name="Google Shape;1854;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5" name="Google Shape;1855;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6" name="Google Shape;1856;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7" name="Google Shape;1857;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8" name="Google Shape;1858;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9" name="Google Shape;1859;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0" name="Google Shape;1860;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1" name="Google Shape;1861;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2" name="Google Shape;1862;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3" name="Google Shape;1863;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4" name="Google Shape;1864;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5" name="Google Shape;1865;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6" name="Google Shape;1866;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7" name="Google Shape;1867;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8" name="Google Shape;1868;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9" name="Google Shape;1869;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0" name="Google Shape;1870;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1" name="Google Shape;1871;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2" name="Google Shape;1872;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3" name="Google Shape;1873;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4" name="Google Shape;1874;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5" name="Google Shape;1875;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6" name="Google Shape;1876;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7" name="Google Shape;1877;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8" name="Google Shape;1878;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9" name="Google Shape;1879;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0" name="Google Shape;1880;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1" name="Google Shape;1881;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2" name="Google Shape;1882;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3" name="Google Shape;1883;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4" name="Google Shape;1884;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5" name="Google Shape;1885;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6" name="Google Shape;1886;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7" name="Google Shape;1887;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8" name="Google Shape;1888;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9" name="Google Shape;1889;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0" name="Google Shape;1890;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1" name="Google Shape;1891;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2" name="Google Shape;1892;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3" name="Google Shape;1893;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4" name="Google Shape;1894;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5" name="Google Shape;1895;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6" name="Google Shape;1896;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7" name="Google Shape;1897;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8" name="Google Shape;1898;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9" name="Google Shape;1899;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0" name="Google Shape;1900;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1" name="Google Shape;1901;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2" name="Google Shape;1902;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03" name="Google Shape;1903;p6"/>
          <p:cNvGrpSpPr/>
          <p:nvPr/>
        </p:nvGrpSpPr>
        <p:grpSpPr>
          <a:xfrm rot="10800000">
            <a:off x="10438095" y="38276"/>
            <a:ext cx="1521044" cy="6781736"/>
            <a:chOff x="5458325" y="238125"/>
            <a:chExt cx="1174975" cy="5238750"/>
          </a:xfrm>
        </p:grpSpPr>
        <p:sp>
          <p:nvSpPr>
            <p:cNvPr id="1904" name="Google Shape;1904;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5" name="Google Shape;1905;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6" name="Google Shape;1906;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7" name="Google Shape;1907;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8" name="Google Shape;1908;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9" name="Google Shape;1909;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0" name="Google Shape;1910;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1" name="Google Shape;1911;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2" name="Google Shape;1912;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3" name="Google Shape;1913;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4" name="Google Shape;1914;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5" name="Google Shape;1915;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6" name="Google Shape;1916;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7" name="Google Shape;1917;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8" name="Google Shape;1918;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9" name="Google Shape;1919;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0" name="Google Shape;1920;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1" name="Google Shape;1921;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2" name="Google Shape;1922;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3" name="Google Shape;1923;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4" name="Google Shape;1924;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5" name="Google Shape;1925;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6" name="Google Shape;1926;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7" name="Google Shape;1927;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8" name="Google Shape;1928;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9" name="Google Shape;1929;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0" name="Google Shape;1930;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1" name="Google Shape;1931;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2" name="Google Shape;1932;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3" name="Google Shape;1933;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4" name="Google Shape;1934;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5" name="Google Shape;1935;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6" name="Google Shape;1936;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7" name="Google Shape;1937;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8" name="Google Shape;1938;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9" name="Google Shape;1939;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0" name="Google Shape;1940;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1" name="Google Shape;1941;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2" name="Google Shape;1942;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3" name="Google Shape;1943;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4" name="Google Shape;1944;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5" name="Google Shape;1945;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6" name="Google Shape;1946;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7" name="Google Shape;1947;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8" name="Google Shape;1948;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9" name="Google Shape;1949;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0" name="Google Shape;1950;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1" name="Google Shape;1951;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2" name="Google Shape;1952;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3" name="Google Shape;1953;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4" name="Google Shape;1954;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5" name="Google Shape;1955;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6" name="Google Shape;1956;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7" name="Google Shape;1957;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8" name="Google Shape;1958;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9" name="Google Shape;1959;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0" name="Google Shape;1960;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1" name="Google Shape;1961;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2" name="Google Shape;1962;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3" name="Google Shape;1963;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4" name="Google Shape;1964;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5" name="Google Shape;1965;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66" name="Google Shape;1966;p6"/>
          <p:cNvGrpSpPr/>
          <p:nvPr/>
        </p:nvGrpSpPr>
        <p:grpSpPr>
          <a:xfrm rot="10800000">
            <a:off x="10243269" y="38276"/>
            <a:ext cx="1326185" cy="6586909"/>
            <a:chOff x="5759350" y="388625"/>
            <a:chExt cx="1024450" cy="5088250"/>
          </a:xfrm>
        </p:grpSpPr>
        <p:sp>
          <p:nvSpPr>
            <p:cNvPr id="1967" name="Google Shape;1967;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8" name="Google Shape;1968;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9" name="Google Shape;1969;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0" name="Google Shape;1970;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1" name="Google Shape;1971;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2" name="Google Shape;1972;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3" name="Google Shape;1973;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4" name="Google Shape;1974;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5" name="Google Shape;1975;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6" name="Google Shape;1976;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7" name="Google Shape;1977;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8" name="Google Shape;1978;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9" name="Google Shape;1979;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0" name="Google Shape;1980;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1" name="Google Shape;1981;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2" name="Google Shape;1982;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3" name="Google Shape;1983;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4" name="Google Shape;1984;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5" name="Google Shape;1985;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6" name="Google Shape;1986;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7" name="Google Shape;1987;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8" name="Google Shape;1988;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9" name="Google Shape;1989;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0" name="Google Shape;1990;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1" name="Google Shape;1991;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2" name="Google Shape;1992;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3" name="Google Shape;1993;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4" name="Google Shape;1994;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5" name="Google Shape;1995;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6" name="Google Shape;1996;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7" name="Google Shape;1997;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8" name="Google Shape;1998;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9" name="Google Shape;1999;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0" name="Google Shape;2000;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1" name="Google Shape;2001;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2" name="Google Shape;2002;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3" name="Google Shape;2003;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4" name="Google Shape;2004;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5" name="Google Shape;2005;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6" name="Google Shape;2006;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7" name="Google Shape;2007;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8" name="Google Shape;2008;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9" name="Google Shape;2009;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0" name="Google Shape;2010;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1" name="Google Shape;2011;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2" name="Google Shape;2012;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3" name="Google Shape;2013;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4" name="Google Shape;2014;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5" name="Google Shape;2015;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6" name="Google Shape;2016;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7" name="Google Shape;2017;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8" name="Google Shape;2018;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9" name="Google Shape;2019;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0" name="Google Shape;2020;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1" name="Google Shape;2021;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2" name="Google Shape;2022;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3" name="Google Shape;2023;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4" name="Google Shape;2024;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5" name="Google Shape;2025;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6" name="Google Shape;2026;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7" name="Google Shape;2027;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8" name="Google Shape;2028;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9" name="Google Shape;2029;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0" name="Google Shape;2030;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1" name="Google Shape;2031;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2" name="Google Shape;2032;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3" name="Google Shape;2033;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4" name="Google Shape;2034;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5" name="Google Shape;2035;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6" name="Google Shape;2036;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7" name="Google Shape;2037;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8" name="Google Shape;2038;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9" name="Google Shape;2039;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0" name="Google Shape;2040;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1" name="Google Shape;2041;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2" name="Google Shape;2042;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3" name="Google Shape;2043;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4" name="Google Shape;2044;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5" name="Google Shape;2045;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6" name="Google Shape;2046;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7" name="Google Shape;2047;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8" name="Google Shape;2048;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9" name="Google Shape;2049;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0" name="Google Shape;2050;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1" name="Google Shape;2051;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2" name="Google Shape;2052;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3" name="Google Shape;2053;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4" name="Google Shape;2054;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5" name="Google Shape;2055;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6" name="Google Shape;2056;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7" name="Google Shape;2057;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8" name="Google Shape;2058;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9" name="Google Shape;2059;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0" name="Google Shape;2060;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1" name="Google Shape;2061;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2" name="Google Shape;2062;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3" name="Google Shape;2063;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4" name="Google Shape;2064;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5" name="Google Shape;2065;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6" name="Google Shape;2066;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7" name="Google Shape;2067;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68" name="Google Shape;2068;p6"/>
          <p:cNvGrpSpPr/>
          <p:nvPr/>
        </p:nvGrpSpPr>
        <p:grpSpPr>
          <a:xfrm rot="10800000">
            <a:off x="10243269" y="38276"/>
            <a:ext cx="1521044" cy="6781736"/>
            <a:chOff x="5608825" y="238125"/>
            <a:chExt cx="1174975" cy="5238750"/>
          </a:xfrm>
        </p:grpSpPr>
        <p:sp>
          <p:nvSpPr>
            <p:cNvPr id="2069" name="Google Shape;2069;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0" name="Google Shape;2070;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1" name="Google Shape;2071;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2" name="Google Shape;2072;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3" name="Google Shape;2073;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4" name="Google Shape;2074;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5" name="Google Shape;2075;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6" name="Google Shape;2076;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7" name="Google Shape;2077;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8" name="Google Shape;2078;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9" name="Google Shape;2079;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0" name="Google Shape;2080;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1" name="Google Shape;2081;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2" name="Google Shape;2082;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3" name="Google Shape;2083;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4" name="Google Shape;2084;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5" name="Google Shape;2085;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6" name="Google Shape;2086;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7" name="Google Shape;2087;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8" name="Google Shape;2088;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9" name="Google Shape;2089;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0" name="Google Shape;2090;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1" name="Google Shape;2091;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2" name="Google Shape;2092;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3" name="Google Shape;2093;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4" name="Google Shape;2094;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5" name="Google Shape;2095;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6" name="Google Shape;2096;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7" name="Google Shape;2097;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8" name="Google Shape;2098;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9" name="Google Shape;2099;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0" name="Google Shape;2100;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1" name="Google Shape;2101;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2" name="Google Shape;2102;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3" name="Google Shape;2103;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4" name="Google Shape;2104;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5" name="Google Shape;2105;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6" name="Google Shape;2106;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7" name="Google Shape;2107;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8" name="Google Shape;2108;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9" name="Google Shape;2109;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0" name="Google Shape;2110;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1" name="Google Shape;2111;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2" name="Google Shape;2112;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3" name="Google Shape;2113;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4" name="Google Shape;2114;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5" name="Google Shape;2115;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6" name="Google Shape;2116;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7" name="Google Shape;2117;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8" name="Google Shape;2118;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80" name="Picture 2" descr="Image result for THE UNIVERSITY OF melbourne logo 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2" y="5962094"/>
            <a:ext cx="849727" cy="84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15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11801983" y="38276"/>
            <a:ext cx="352016" cy="6781736"/>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289" name="Google Shape;3289;p11"/>
          <p:cNvGrpSpPr/>
          <p:nvPr/>
        </p:nvGrpSpPr>
        <p:grpSpPr>
          <a:xfrm rot="10800000">
            <a:off x="10438095" y="38276"/>
            <a:ext cx="1521044" cy="6781736"/>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352" name="Google Shape;3352;p11"/>
          <p:cNvGrpSpPr/>
          <p:nvPr/>
        </p:nvGrpSpPr>
        <p:grpSpPr>
          <a:xfrm rot="10800000">
            <a:off x="10243269" y="38276"/>
            <a:ext cx="1326185" cy="6586909"/>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454" name="Google Shape;3454;p11"/>
          <p:cNvGrpSpPr/>
          <p:nvPr/>
        </p:nvGrpSpPr>
        <p:grpSpPr>
          <a:xfrm rot="10800000">
            <a:off x="10243269" y="38276"/>
            <a:ext cx="1521044" cy="6781736"/>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098" name="Picture 2" descr="Image result for THE UNIVERSITY OF melbourne logo 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02" y="5962094"/>
            <a:ext cx="849727" cy="84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085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a:defRPr/>
            </a:pPr>
            <a:endParaRPr lang="en-AU"/>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pPr>
              <a:defRPr/>
            </a:pPr>
            <a:endParaRPr lang="en-AU"/>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48B1C623-D07C-47C6-8B6C-BAFDB3FA381C}" type="slidenum">
              <a:rPr lang="en-US" smtClean="0"/>
              <a:t>‹#›</a:t>
            </a:fld>
            <a:endParaRPr lang="en-US"/>
          </a:p>
        </p:txBody>
      </p:sp>
    </p:spTree>
    <p:extLst>
      <p:ext uri="{BB962C8B-B14F-4D97-AF65-F5344CB8AC3E}">
        <p14:creationId xmlns:p14="http://schemas.microsoft.com/office/powerpoint/2010/main" val="12909778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6">
            <a:extLst>
              <a:ext uri="{FF2B5EF4-FFF2-40B4-BE49-F238E27FC236}">
                <a16:creationId xmlns:a16="http://schemas.microsoft.com/office/drawing/2014/main" id="{A62C26C4-AB11-422A-B5E5-28B8A3C84170}"/>
              </a:ext>
            </a:extLst>
          </p:cNvPr>
          <p:cNvSpPr>
            <a:spLocks noGrp="1" noChangeArrowheads="1"/>
          </p:cNvSpPr>
          <p:nvPr>
            <p:ph type="ftr" sz="quarter" idx="10"/>
          </p:nvPr>
        </p:nvSpPr>
        <p:spPr>
          <a:ln/>
        </p:spPr>
        <p:txBody>
          <a:bodyPr/>
          <a:lstStyle>
            <a:lvl1pPr>
              <a:defRPr/>
            </a:lvl1pPr>
          </a:lstStyle>
          <a:p>
            <a:pPr>
              <a:defRPr/>
            </a:pPr>
            <a:r>
              <a:rPr lang="en-AU"/>
              <a:t>Lecture 2: Bearings and Coordinates</a:t>
            </a:r>
            <a:endParaRPr lang="en-AU" dirty="0"/>
          </a:p>
        </p:txBody>
      </p:sp>
    </p:spTree>
    <p:extLst>
      <p:ext uri="{BB962C8B-B14F-4D97-AF65-F5344CB8AC3E}">
        <p14:creationId xmlns:p14="http://schemas.microsoft.com/office/powerpoint/2010/main" val="5542712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a:t>Click to edit Master subtitle style</a:t>
            </a:r>
            <a:endParaRPr lang="en-AU"/>
          </a:p>
        </p:txBody>
      </p:sp>
      <p:sp>
        <p:nvSpPr>
          <p:cNvPr id="4" name="Rectangle 6">
            <a:extLst>
              <a:ext uri="{FF2B5EF4-FFF2-40B4-BE49-F238E27FC236}">
                <a16:creationId xmlns:a16="http://schemas.microsoft.com/office/drawing/2014/main" id="{EEC47EF8-0069-4A5F-9A2A-400DEB6736B3}"/>
              </a:ext>
            </a:extLst>
          </p:cNvPr>
          <p:cNvSpPr>
            <a:spLocks noGrp="1" noChangeArrowheads="1"/>
          </p:cNvSpPr>
          <p:nvPr>
            <p:ph type="ftr" sz="quarter" idx="10"/>
          </p:nvPr>
        </p:nvSpPr>
        <p:spPr>
          <a:ln/>
        </p:spPr>
        <p:txBody>
          <a:bodyPr/>
          <a:lstStyle>
            <a:lvl1pPr>
              <a:defRPr/>
            </a:lvl1pPr>
          </a:lstStyle>
          <a:p>
            <a:pPr>
              <a:defRPr/>
            </a:pPr>
            <a:r>
              <a:rPr lang="en-AU"/>
              <a:t>Lecture 2: Bearings and Coordinates</a:t>
            </a:r>
            <a:endParaRPr lang="en-AU" dirty="0"/>
          </a:p>
        </p:txBody>
      </p:sp>
    </p:spTree>
    <p:extLst>
      <p:ext uri="{BB962C8B-B14F-4D97-AF65-F5344CB8AC3E}">
        <p14:creationId xmlns:p14="http://schemas.microsoft.com/office/powerpoint/2010/main" val="2827800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5"/>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7"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40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2"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8"/>
            <a:ext cx="477220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6694744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2"/>
            <a:ext cx="6538648" cy="6857999"/>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9"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40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9" y="1167581"/>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400"/>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80" y="1"/>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8"/>
            <a:ext cx="2782491"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074872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3"/>
            <a:ext cx="12204000" cy="6857999"/>
          </a:xfrm>
          <a:solidFill>
            <a:schemeClr val="bg1">
              <a:lumMod val="85000"/>
            </a:schemeClr>
          </a:solidFill>
        </p:spPr>
        <p:txBody>
          <a:bodyPr lIns="360000" tIns="360000" rIns="360000" bIns="360000">
            <a:norm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1" y="2"/>
            <a:ext cx="5729283" cy="6857999"/>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90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9"/>
            <a:ext cx="3567112"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61350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7" y="686886"/>
            <a:ext cx="376557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7" y="453778"/>
            <a:ext cx="1662287"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5" y="5410201"/>
            <a:ext cx="1939655" cy="923925"/>
          </a:xfrm>
        </p:spPr>
        <p:txBody>
          <a:bodyPr/>
          <a:lstStyle>
            <a:lvl1pPr>
              <a:defRPr sz="12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62" y="5410201"/>
            <a:ext cx="1939655" cy="923925"/>
          </a:xfrm>
        </p:spPr>
        <p:txBody>
          <a:bodyPr/>
          <a:lstStyle>
            <a:lvl1pPr>
              <a:defRPr sz="12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9" y="5410201"/>
            <a:ext cx="1939655" cy="923925"/>
          </a:xfrm>
        </p:spPr>
        <p:txBody>
          <a:bodyPr/>
          <a:lstStyle>
            <a:lvl1pPr>
              <a:defRPr sz="12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7"/>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5489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5"/>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5"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62"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9"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7" y="686886"/>
            <a:ext cx="3776837"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7"/>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51795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9"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3/05/2020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170512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3/05/2020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78427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3/05/2020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6"/>
            <a:ext cx="11408408" cy="4459191"/>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59370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3/05/2020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73756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image" Target="../media/image4.png"/><Relationship Id="rId4" Type="http://schemas.openxmlformats.org/officeDocument/2006/relationships/slideLayout" Target="../slideLayouts/slideLayout2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7"/>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3"/>
            <a:ext cx="2484000" cy="365125"/>
          </a:xfrm>
          <a:prstGeom prst="rect">
            <a:avLst/>
          </a:prstGeom>
        </p:spPr>
        <p:txBody>
          <a:bodyPr vert="horz" lIns="91440" tIns="45720" rIns="91440" bIns="45720" rtlCol="0" anchor="ctr"/>
          <a:lstStyle>
            <a:lvl1pPr algn="l">
              <a:defRPr sz="900">
                <a:solidFill>
                  <a:schemeClr val="tx1"/>
                </a:solidFill>
              </a:defRPr>
            </a:lvl1pPr>
          </a:lstStyle>
          <a:p>
            <a:fld id="{15C1EA3C-26E9-4B87-838B-C7B127160328}" type="datetime1">
              <a:rPr lang="en-AU" noProof="0" smtClean="0"/>
              <a:t>3/05/2020</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9" y="6172503"/>
            <a:ext cx="8035423" cy="365125"/>
          </a:xfrm>
          <a:prstGeom prst="rect">
            <a:avLst/>
          </a:prstGeom>
        </p:spPr>
        <p:txBody>
          <a:bodyPr vert="horz" lIns="91440" tIns="45720" rIns="91440" bIns="45720" rtlCol="0" anchor="ctr"/>
          <a:lstStyle>
            <a:lvl1pPr algn="l">
              <a:defRPr sz="9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3"/>
            <a:ext cx="846000" cy="365125"/>
          </a:xfrm>
          <a:prstGeom prst="rect">
            <a:avLst/>
          </a:prstGeom>
        </p:spPr>
        <p:txBody>
          <a:bodyPr vert="horz" lIns="91440" tIns="45720" rIns="0" bIns="45720" rtlCol="0" anchor="ctr"/>
          <a:lstStyle>
            <a:lvl1pPr algn="r">
              <a:defRPr sz="9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Tree>
    <p:extLst>
      <p:ext uri="{BB962C8B-B14F-4D97-AF65-F5344CB8AC3E}">
        <p14:creationId xmlns:p14="http://schemas.microsoft.com/office/powerpoint/2010/main" val="3763714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mn-lt"/>
          <a:ea typeface="+mn-ea"/>
          <a:cs typeface="+mn-cs"/>
        </a:defRPr>
      </a:lvl1pPr>
      <a:lvl2pPr marL="162000" indent="-1620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n-lt"/>
          <a:ea typeface="+mn-ea"/>
          <a:cs typeface="+mn-cs"/>
        </a:defRPr>
      </a:lvl2pPr>
      <a:lvl3pPr marL="324000" indent="-162000" algn="l" defTabSz="685800" rtl="0" eaLnBrk="1" latinLnBrk="0" hangingPunct="1">
        <a:lnSpc>
          <a:spcPct val="100000"/>
        </a:lnSpc>
        <a:spcBef>
          <a:spcPts val="375"/>
        </a:spcBef>
        <a:buFont typeface="Calibri" panose="020F0502020204030204" pitchFamily="34" charset="0"/>
        <a:buChar char="–"/>
        <a:defRPr sz="1500" b="0" kern="1200">
          <a:solidFill>
            <a:schemeClr val="tx1"/>
          </a:solidFill>
          <a:latin typeface="+mn-lt"/>
          <a:ea typeface="+mn-ea"/>
          <a:cs typeface="+mn-cs"/>
        </a:defRPr>
      </a:lvl3pPr>
      <a:lvl4pPr marL="0" indent="0" algn="l" defTabSz="6858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4pPr>
      <a:lvl5pPr marL="0" indent="0" algn="l" defTabSz="685800" rtl="0" eaLnBrk="1" latinLnBrk="0" hangingPunct="1">
        <a:lnSpc>
          <a:spcPct val="100000"/>
        </a:lnSpc>
        <a:spcBef>
          <a:spcPts val="375"/>
        </a:spcBef>
        <a:buFont typeface="Arial" panose="020B0604020202020204" pitchFamily="34" charset="0"/>
        <a:buNone/>
        <a:defRPr sz="150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7pPr>
      <a:lvl8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8pPr>
      <a:lvl9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733" y="985833"/>
            <a:ext cx="90148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1pPr>
            <a:lvl2pPr lvl="1">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2pPr>
            <a:lvl3pPr lvl="2">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3pPr>
            <a:lvl4pPr lvl="3">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4pPr>
            <a:lvl5pPr lvl="4">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5pPr>
            <a:lvl6pPr lvl="5">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6pPr>
            <a:lvl7pPr lvl="6">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7pPr>
            <a:lvl8pPr lvl="7">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8pPr>
            <a:lvl9pPr lvl="8">
              <a:spcBef>
                <a:spcPts val="0"/>
              </a:spcBef>
              <a:spcAft>
                <a:spcPts val="0"/>
              </a:spcAft>
              <a:buClr>
                <a:srgbClr val="0B87A1"/>
              </a:buClr>
              <a:buSzPts val="3600"/>
              <a:buFont typeface="Dosis ExtraLight"/>
              <a:buNone/>
              <a:defRPr sz="3600">
                <a:solidFill>
                  <a:srgbClr val="0B87A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957733" y="2311400"/>
            <a:ext cx="9014800" cy="3974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pic>
        <p:nvPicPr>
          <p:cNvPr id="5" name="Picture 2" descr="Image result for THE UNIVERSITY OF melbourne logo 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402" y="5962094"/>
            <a:ext cx="849727" cy="84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749405"/>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Applications of GIS</a:t>
            </a:r>
          </a:p>
          <a:p>
            <a:pPr lvl="1"/>
            <a:br>
              <a:rPr lang="en-AU" sz="2133" dirty="0">
                <a:solidFill>
                  <a:schemeClr val="tx1">
                    <a:lumMod val="85000"/>
                    <a:lumOff val="15000"/>
                  </a:schemeClr>
                </a:solidFill>
              </a:rPr>
            </a:br>
            <a:r>
              <a:rPr lang="en-AU" sz="2133" dirty="0">
                <a:solidFill>
                  <a:schemeClr val="tx1">
                    <a:lumMod val="85000"/>
                    <a:lumOff val="15000"/>
                  </a:schemeClr>
                </a:solidFill>
              </a:rPr>
              <a:t>Week 8</a:t>
            </a:r>
          </a:p>
          <a:p>
            <a:pPr lvl="1"/>
            <a:r>
              <a:rPr lang="en-AU" sz="2133" dirty="0">
                <a:solidFill>
                  <a:schemeClr val="tx1">
                    <a:lumMod val="85000"/>
                    <a:lumOff val="15000"/>
                  </a:schemeClr>
                </a:solidFill>
              </a:rPr>
              <a:t>Assignment 4: Disaster management in GIS Introduction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4613412" y="8230001"/>
            <a:ext cx="1128000" cy="486833"/>
          </a:xfrm>
          <a:prstGeom prst="rect">
            <a:avLst/>
          </a:prstGeom>
        </p:spPr>
        <p:txBody>
          <a:bodyPr vert="horz" lIns="121920" tIns="60960" rIns="0" bIns="60960" rtlCol="0" anchor="ctr"/>
          <a:lstStyle>
            <a:defPPr>
              <a:defRPr lang="en-US"/>
            </a:defPPr>
            <a:lvl1pPr marL="0" algn="r"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fld id="{DC22DD25-61AE-413C-B4D2-EF2365C9B2E1}" type="slidenum">
              <a:rPr lang="en-AU">
                <a:solidFill>
                  <a:srgbClr val="000000"/>
                </a:solidFill>
                <a:latin typeface="Arial"/>
              </a:rPr>
              <a:pPr>
                <a:defRPr/>
              </a:pPr>
              <a:t>1</a:t>
            </a:fld>
            <a:endParaRPr lang="en-AU">
              <a:solidFill>
                <a:srgbClr val="000000"/>
              </a:solidFill>
              <a:latin typeface="Arial"/>
            </a:endParaRPr>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6FF4-7BFD-4726-98BE-F6DA8718DD20}"/>
              </a:ext>
            </a:extLst>
          </p:cNvPr>
          <p:cNvSpPr>
            <a:spLocks noGrp="1"/>
          </p:cNvSpPr>
          <p:nvPr>
            <p:ph type="title"/>
          </p:nvPr>
        </p:nvSpPr>
        <p:spPr/>
        <p:txBody>
          <a:bodyPr/>
          <a:lstStyle/>
          <a:p>
            <a:r>
              <a:rPr lang="en-AU" dirty="0"/>
              <a:t>Do the assignment in 5 easy step!</a:t>
            </a:r>
          </a:p>
        </p:txBody>
      </p:sp>
      <p:sp>
        <p:nvSpPr>
          <p:cNvPr id="3" name="Content Placeholder 2">
            <a:extLst>
              <a:ext uri="{FF2B5EF4-FFF2-40B4-BE49-F238E27FC236}">
                <a16:creationId xmlns:a16="http://schemas.microsoft.com/office/drawing/2014/main" id="{B544C580-8A08-4DED-8191-D2E446D2471E}"/>
              </a:ext>
            </a:extLst>
          </p:cNvPr>
          <p:cNvSpPr>
            <a:spLocks noGrp="1"/>
          </p:cNvSpPr>
          <p:nvPr>
            <p:ph idx="1"/>
          </p:nvPr>
        </p:nvSpPr>
        <p:spPr/>
        <p:txBody>
          <a:bodyPr/>
          <a:lstStyle/>
          <a:p>
            <a:pPr marL="342900" indent="-342900">
              <a:buFont typeface="+mj-lt"/>
              <a:buAutoNum type="arabicPeriod"/>
            </a:pPr>
            <a:r>
              <a:rPr lang="en-AU" sz="1600" b="1" dirty="0"/>
              <a:t>Do literature review</a:t>
            </a:r>
            <a:r>
              <a:rPr lang="en-AU" sz="1600" dirty="0"/>
              <a:t>, the information learned from reading other people’s literature will form a strong foundation of how you will conduct your analysis and which areas you will focus on for your report. More important than previous assignments</a:t>
            </a:r>
          </a:p>
          <a:p>
            <a:pPr marL="562050" lvl="1" indent="-400050">
              <a:buFont typeface="+mj-lt"/>
              <a:buAutoNum type="romanUcPeriod"/>
            </a:pPr>
            <a:r>
              <a:rPr lang="en-AU" sz="1600" dirty="0"/>
              <a:t>Key search terms: Multi-criteria analysis, risk analysis, GIS risk analysis, spatial analysis in natural disasters, risk mapping</a:t>
            </a:r>
          </a:p>
          <a:p>
            <a:pPr marL="562050" lvl="1" indent="-400050">
              <a:buFont typeface="+mj-lt"/>
              <a:buAutoNum type="romanUcPeriod"/>
            </a:pPr>
            <a:r>
              <a:rPr lang="en-AU" sz="1600" dirty="0"/>
              <a:t>Look for which risk factors were used in analysis, what data did they use, how did they do it? How could you replicate this in ArcGIS pro. </a:t>
            </a:r>
          </a:p>
          <a:p>
            <a:pPr marL="342900" indent="-342900">
              <a:buFont typeface="+mj-lt"/>
              <a:buAutoNum type="arabicPeriod"/>
            </a:pPr>
            <a:r>
              <a:rPr lang="en-AU" sz="1600" b="1" dirty="0"/>
              <a:t>Get some data, </a:t>
            </a:r>
            <a:r>
              <a:rPr lang="en-AU" sz="1600" dirty="0"/>
              <a:t>from the literature review what environmental/ community/ risk factors were used in other people’s analysis. Start downloading data from sources, data.vic.gov.au, AURIN, etc.</a:t>
            </a:r>
          </a:p>
          <a:p>
            <a:pPr marL="342900" indent="-342900">
              <a:buFont typeface="+mj-lt"/>
              <a:buAutoNum type="arabicPeriod"/>
            </a:pPr>
            <a:r>
              <a:rPr lang="en-AU" sz="1600" b="1" dirty="0"/>
              <a:t>Make Hazard raster layers, </a:t>
            </a:r>
            <a:r>
              <a:rPr lang="en-AU" sz="1600" dirty="0"/>
              <a:t>using tools from workflow and literature review start doing analysis and making raster layers that represent a natural disaster </a:t>
            </a:r>
            <a:r>
              <a:rPr lang="en-AU" sz="1600" b="1" dirty="0"/>
              <a:t>hazard, </a:t>
            </a:r>
            <a:r>
              <a:rPr lang="en-AU" sz="1600" dirty="0"/>
              <a:t>these will then be combined to calculate total hazard then risk. Main thing you need to do is create a score from the raw data values to a relative score of 1-10 for each raster.</a:t>
            </a:r>
          </a:p>
          <a:p>
            <a:pPr marL="342900" indent="-342900">
              <a:buFont typeface="+mj-lt"/>
              <a:buAutoNum type="arabicPeriod"/>
            </a:pPr>
            <a:r>
              <a:rPr lang="en-AU" sz="1600" b="1" dirty="0"/>
              <a:t>Make layers for elements at risk and vulnerability, </a:t>
            </a:r>
            <a:r>
              <a:rPr lang="en-AU" sz="1600" dirty="0"/>
              <a:t>what are the community/ environmental/ industrial elements at risk and how are they more vulnerable? Combine these layers with hazard layers to get risk for each element at risk. </a:t>
            </a:r>
          </a:p>
          <a:p>
            <a:pPr marL="342900" indent="-342900">
              <a:buFont typeface="+mj-lt"/>
              <a:buAutoNum type="arabicPeriod"/>
            </a:pPr>
            <a:r>
              <a:rPr lang="en-AU" sz="1600" b="1" dirty="0"/>
              <a:t>Write report, </a:t>
            </a:r>
            <a:r>
              <a:rPr lang="en-AU" sz="1600" dirty="0"/>
              <a:t>literature review should be mostly written, write method and then focus on discussion combine how your results compared to other peoples, what are the main take away from analysis, recommendations to the government. Conclusion, make sure to include limitations and future analysis. </a:t>
            </a:r>
            <a:endParaRPr lang="en-AU" sz="1600" b="1" dirty="0"/>
          </a:p>
          <a:p>
            <a:pPr marL="342900" indent="-342900">
              <a:buFont typeface="+mj-lt"/>
              <a:buAutoNum type="arabicPeriod"/>
            </a:pPr>
            <a:endParaRPr lang="en-AU" sz="1600" b="1" dirty="0"/>
          </a:p>
        </p:txBody>
      </p:sp>
      <p:sp>
        <p:nvSpPr>
          <p:cNvPr id="4" name="Slide Number Placeholder 3">
            <a:extLst>
              <a:ext uri="{FF2B5EF4-FFF2-40B4-BE49-F238E27FC236}">
                <a16:creationId xmlns:a16="http://schemas.microsoft.com/office/drawing/2014/main" id="{A4818819-E29C-48FA-B401-C9FCD117C7CB}"/>
              </a:ext>
            </a:extLst>
          </p:cNvPr>
          <p:cNvSpPr>
            <a:spLocks noGrp="1"/>
          </p:cNvSpPr>
          <p:nvPr>
            <p:ph type="sldNum" sz="quarter" idx="12"/>
          </p:nvPr>
        </p:nvSpPr>
        <p:spPr/>
        <p:txBody>
          <a:bodyPr/>
          <a:lstStyle/>
          <a:p>
            <a:fld id="{DC22DD25-61AE-413C-B4D2-EF2365C9B2E1}" type="slidenum">
              <a:rPr lang="en-AU" noProof="0" smtClean="0"/>
              <a:t>10</a:t>
            </a:fld>
            <a:endParaRPr lang="en-AU" noProof="0"/>
          </a:p>
        </p:txBody>
      </p:sp>
    </p:spTree>
    <p:extLst>
      <p:ext uri="{BB962C8B-B14F-4D97-AF65-F5344CB8AC3E}">
        <p14:creationId xmlns:p14="http://schemas.microsoft.com/office/powerpoint/2010/main" val="301364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 </a:t>
            </a:r>
            <a:endParaRPr lang="en-AU" u="sng" dirty="0"/>
          </a:p>
        </p:txBody>
      </p:sp>
      <p:sp>
        <p:nvSpPr>
          <p:cNvPr id="3" name="Content Placeholder 2">
            <a:extLst>
              <a:ext uri="{FF2B5EF4-FFF2-40B4-BE49-F238E27FC236}">
                <a16:creationId xmlns:a16="http://schemas.microsoft.com/office/drawing/2014/main" id="{A037411D-7DBC-4BDE-94A9-14CDDEC89E1A}"/>
              </a:ext>
            </a:extLst>
          </p:cNvPr>
          <p:cNvSpPr>
            <a:spLocks noGrp="1"/>
          </p:cNvSpPr>
          <p:nvPr>
            <p:ph idx="1"/>
          </p:nvPr>
        </p:nvSpPr>
        <p:spPr/>
        <p:txBody>
          <a:bodyPr/>
          <a:lstStyle/>
          <a:p>
            <a:endParaRPr lang="en-AU"/>
          </a:p>
        </p:txBody>
      </p:sp>
      <p:pic>
        <p:nvPicPr>
          <p:cNvPr id="18" name="Picture 17" descr="A picture containing text, sashimi&#10;&#10;Description automatically generated">
            <a:extLst>
              <a:ext uri="{FF2B5EF4-FFF2-40B4-BE49-F238E27FC236}">
                <a16:creationId xmlns:a16="http://schemas.microsoft.com/office/drawing/2014/main" id="{C266E7F8-5893-4095-817F-81F503AB3097}"/>
              </a:ext>
            </a:extLst>
          </p:cNvPr>
          <p:cNvPicPr>
            <a:picLocks noChangeAspect="1"/>
          </p:cNvPicPr>
          <p:nvPr/>
        </p:nvPicPr>
        <p:blipFill>
          <a:blip r:embed="rId2"/>
          <a:stretch>
            <a:fillRect/>
          </a:stretch>
        </p:blipFill>
        <p:spPr>
          <a:xfrm>
            <a:off x="2889051" y="1449992"/>
            <a:ext cx="6101664" cy="4750581"/>
          </a:xfrm>
          <a:prstGeom prst="rect">
            <a:avLst/>
          </a:prstGeom>
          <a:ln>
            <a:solidFill>
              <a:schemeClr val="tx1"/>
            </a:solidFill>
          </a:ln>
        </p:spPr>
      </p:pic>
    </p:spTree>
    <p:extLst>
      <p:ext uri="{BB962C8B-B14F-4D97-AF65-F5344CB8AC3E}">
        <p14:creationId xmlns:p14="http://schemas.microsoft.com/office/powerpoint/2010/main" val="4497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69A77606-E1F5-42FF-A145-042E6531161B}"/>
              </a:ext>
            </a:extLst>
          </p:cNvPr>
          <p:cNvSpPr>
            <a:spLocks noGrp="1"/>
          </p:cNvSpPr>
          <p:nvPr>
            <p:ph idx="1"/>
          </p:nvPr>
        </p:nvSpPr>
        <p:spPr/>
        <p:txBody>
          <a:bodyPr/>
          <a:lstStyle/>
          <a:p>
            <a:endParaRPr lang="en-AU"/>
          </a:p>
        </p:txBody>
      </p:sp>
      <p:pic>
        <p:nvPicPr>
          <p:cNvPr id="4" name="Picture 3" descr="A close up of a map&#10;&#10;Description automatically generated">
            <a:extLst>
              <a:ext uri="{FF2B5EF4-FFF2-40B4-BE49-F238E27FC236}">
                <a16:creationId xmlns:a16="http://schemas.microsoft.com/office/drawing/2014/main" id="{722BC4EC-CC7C-4AD6-BF7D-F88FA72E527C}"/>
              </a:ext>
            </a:extLst>
          </p:cNvPr>
          <p:cNvPicPr>
            <a:picLocks noChangeAspect="1"/>
          </p:cNvPicPr>
          <p:nvPr/>
        </p:nvPicPr>
        <p:blipFill>
          <a:blip r:embed="rId2"/>
          <a:stretch>
            <a:fillRect/>
          </a:stretch>
        </p:blipFill>
        <p:spPr>
          <a:xfrm>
            <a:off x="2548313" y="1431200"/>
            <a:ext cx="6944497" cy="4910001"/>
          </a:xfrm>
          <a:prstGeom prst="rect">
            <a:avLst/>
          </a:prstGeom>
          <a:ln>
            <a:solidFill>
              <a:schemeClr val="tx1"/>
            </a:solidFill>
          </a:ln>
        </p:spPr>
      </p:pic>
    </p:spTree>
    <p:extLst>
      <p:ext uri="{BB962C8B-B14F-4D97-AF65-F5344CB8AC3E}">
        <p14:creationId xmlns:p14="http://schemas.microsoft.com/office/powerpoint/2010/main" val="259633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31305957-6C64-4045-A5E7-7BC78DCCD5A0}"/>
              </a:ext>
            </a:extLst>
          </p:cNvPr>
          <p:cNvSpPr>
            <a:spLocks noGrp="1"/>
          </p:cNvSpPr>
          <p:nvPr>
            <p:ph idx="1"/>
          </p:nvPr>
        </p:nvSpPr>
        <p:spPr/>
        <p:txBody>
          <a:bodyPr/>
          <a:lstStyle/>
          <a:p>
            <a:endParaRPr lang="en-AU"/>
          </a:p>
        </p:txBody>
      </p:sp>
      <p:pic>
        <p:nvPicPr>
          <p:cNvPr id="5" name="image23.jpg" descr="EVALULATION.jpg">
            <a:extLst>
              <a:ext uri="{FF2B5EF4-FFF2-40B4-BE49-F238E27FC236}">
                <a16:creationId xmlns:a16="http://schemas.microsoft.com/office/drawing/2014/main" id="{2262688C-B443-441B-8D60-F3B819C2CFF5}"/>
              </a:ext>
            </a:extLst>
          </p:cNvPr>
          <p:cNvPicPr/>
          <p:nvPr/>
        </p:nvPicPr>
        <p:blipFill>
          <a:blip r:embed="rId2"/>
          <a:srcRect/>
          <a:stretch>
            <a:fillRect/>
          </a:stretch>
        </p:blipFill>
        <p:spPr>
          <a:xfrm>
            <a:off x="2472397" y="1379489"/>
            <a:ext cx="7247206" cy="5083444"/>
          </a:xfrm>
          <a:prstGeom prst="rect">
            <a:avLst/>
          </a:prstGeom>
          <a:ln w="12700">
            <a:solidFill>
              <a:srgbClr val="000000"/>
            </a:solidFill>
            <a:prstDash val="solid"/>
          </a:ln>
        </p:spPr>
      </p:pic>
    </p:spTree>
    <p:extLst>
      <p:ext uri="{BB962C8B-B14F-4D97-AF65-F5344CB8AC3E}">
        <p14:creationId xmlns:p14="http://schemas.microsoft.com/office/powerpoint/2010/main" val="1980185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B7ED0D02-0635-4162-8DA0-C45FA9611204}"/>
              </a:ext>
            </a:extLst>
          </p:cNvPr>
          <p:cNvSpPr>
            <a:spLocks noGrp="1"/>
          </p:cNvSpPr>
          <p:nvPr>
            <p:ph idx="1"/>
          </p:nvPr>
        </p:nvSpPr>
        <p:spPr/>
        <p:txBody>
          <a:bodyPr/>
          <a:lstStyle/>
          <a:p>
            <a:endParaRPr lang="en-AU"/>
          </a:p>
        </p:txBody>
      </p:sp>
      <p:pic>
        <p:nvPicPr>
          <p:cNvPr id="5" name="Picture 4" descr="A picture containing text, map&#10;&#10;Description automatically generated">
            <a:extLst>
              <a:ext uri="{FF2B5EF4-FFF2-40B4-BE49-F238E27FC236}">
                <a16:creationId xmlns:a16="http://schemas.microsoft.com/office/drawing/2014/main" id="{8BBF85EA-D742-418D-A40A-FB892096EAB4}"/>
              </a:ext>
            </a:extLst>
          </p:cNvPr>
          <p:cNvPicPr>
            <a:picLocks noChangeAspect="1"/>
          </p:cNvPicPr>
          <p:nvPr/>
        </p:nvPicPr>
        <p:blipFill>
          <a:blip r:embed="rId2"/>
          <a:stretch>
            <a:fillRect/>
          </a:stretch>
        </p:blipFill>
        <p:spPr>
          <a:xfrm>
            <a:off x="2654269" y="1532415"/>
            <a:ext cx="6732585" cy="4760172"/>
          </a:xfrm>
          <a:prstGeom prst="rect">
            <a:avLst/>
          </a:prstGeom>
          <a:ln>
            <a:solidFill>
              <a:schemeClr val="tx1"/>
            </a:solidFill>
          </a:ln>
        </p:spPr>
      </p:pic>
    </p:spTree>
    <p:extLst>
      <p:ext uri="{BB962C8B-B14F-4D97-AF65-F5344CB8AC3E}">
        <p14:creationId xmlns:p14="http://schemas.microsoft.com/office/powerpoint/2010/main" val="308225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BF4E9193-A0B9-4A32-9A64-65611458C599}"/>
              </a:ext>
            </a:extLst>
          </p:cNvPr>
          <p:cNvSpPr>
            <a:spLocks noGrp="1"/>
          </p:cNvSpPr>
          <p:nvPr>
            <p:ph idx="1"/>
          </p:nvPr>
        </p:nvSpPr>
        <p:spPr/>
        <p:txBody>
          <a:bodyPr/>
          <a:lstStyle/>
          <a:p>
            <a:endParaRPr lang="en-AU"/>
          </a:p>
        </p:txBody>
      </p:sp>
      <p:pic>
        <p:nvPicPr>
          <p:cNvPr id="14" name="image48.jpg">
            <a:extLst>
              <a:ext uri="{FF2B5EF4-FFF2-40B4-BE49-F238E27FC236}">
                <a16:creationId xmlns:a16="http://schemas.microsoft.com/office/drawing/2014/main" id="{04D2A8D6-CED3-4394-B4F6-B37C7419B562}"/>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730579" y="1532415"/>
            <a:ext cx="6730842" cy="4571267"/>
          </a:xfrm>
          <a:prstGeom prst="rect">
            <a:avLst/>
          </a:prstGeom>
          <a:ln/>
        </p:spPr>
      </p:pic>
    </p:spTree>
    <p:extLst>
      <p:ext uri="{BB962C8B-B14F-4D97-AF65-F5344CB8AC3E}">
        <p14:creationId xmlns:p14="http://schemas.microsoft.com/office/powerpoint/2010/main" val="418391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99F7C667-AA1C-4439-AAB6-5595FA726B84}"/>
              </a:ext>
            </a:extLst>
          </p:cNvPr>
          <p:cNvSpPr>
            <a:spLocks noGrp="1"/>
          </p:cNvSpPr>
          <p:nvPr>
            <p:ph idx="1"/>
          </p:nvPr>
        </p:nvSpPr>
        <p:spPr/>
        <p:txBody>
          <a:bodyPr/>
          <a:lstStyle/>
          <a:p>
            <a:endParaRPr lang="en-AU"/>
          </a:p>
        </p:txBody>
      </p:sp>
      <p:pic>
        <p:nvPicPr>
          <p:cNvPr id="5" name="Picture 4" descr="A picture containing text, map&#10;&#10;Description automatically generated">
            <a:extLst>
              <a:ext uri="{FF2B5EF4-FFF2-40B4-BE49-F238E27FC236}">
                <a16:creationId xmlns:a16="http://schemas.microsoft.com/office/drawing/2014/main" id="{58CC9728-C9A1-4E80-8F59-049EE6F731AF}"/>
              </a:ext>
            </a:extLst>
          </p:cNvPr>
          <p:cNvPicPr>
            <a:picLocks noChangeAspect="1"/>
          </p:cNvPicPr>
          <p:nvPr/>
        </p:nvPicPr>
        <p:blipFill>
          <a:blip r:embed="rId2"/>
          <a:stretch>
            <a:fillRect/>
          </a:stretch>
        </p:blipFill>
        <p:spPr>
          <a:xfrm>
            <a:off x="2729707" y="1702761"/>
            <a:ext cx="6732585" cy="4760172"/>
          </a:xfrm>
          <a:prstGeom prst="rect">
            <a:avLst/>
          </a:prstGeom>
          <a:ln>
            <a:solidFill>
              <a:schemeClr val="tx1"/>
            </a:solidFill>
          </a:ln>
        </p:spPr>
      </p:pic>
    </p:spTree>
    <p:extLst>
      <p:ext uri="{BB962C8B-B14F-4D97-AF65-F5344CB8AC3E}">
        <p14:creationId xmlns:p14="http://schemas.microsoft.com/office/powerpoint/2010/main" val="3057389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89F4140A-8DA4-4DE1-9C2F-6D8D0D845450}"/>
              </a:ext>
            </a:extLst>
          </p:cNvPr>
          <p:cNvSpPr>
            <a:spLocks noGrp="1"/>
          </p:cNvSpPr>
          <p:nvPr>
            <p:ph idx="1"/>
          </p:nvPr>
        </p:nvSpPr>
        <p:spPr/>
        <p:txBody>
          <a:bodyPr/>
          <a:lstStyle/>
          <a:p>
            <a:endParaRPr lang="en-AU"/>
          </a:p>
        </p:txBody>
      </p:sp>
      <p:pic>
        <p:nvPicPr>
          <p:cNvPr id="4" name="Picture 3" descr="A picture containing text, map&#10;&#10;Description automatically generated">
            <a:extLst>
              <a:ext uri="{FF2B5EF4-FFF2-40B4-BE49-F238E27FC236}">
                <a16:creationId xmlns:a16="http://schemas.microsoft.com/office/drawing/2014/main" id="{6D929939-1688-4C56-B2E3-189A96B4D47B}"/>
              </a:ext>
            </a:extLst>
          </p:cNvPr>
          <p:cNvPicPr>
            <a:picLocks noChangeAspect="1"/>
          </p:cNvPicPr>
          <p:nvPr/>
        </p:nvPicPr>
        <p:blipFill>
          <a:blip r:embed="rId2"/>
          <a:stretch>
            <a:fillRect/>
          </a:stretch>
        </p:blipFill>
        <p:spPr>
          <a:xfrm>
            <a:off x="2707795" y="1638827"/>
            <a:ext cx="6625533" cy="4684482"/>
          </a:xfrm>
          <a:prstGeom prst="rect">
            <a:avLst/>
          </a:prstGeom>
          <a:ln>
            <a:solidFill>
              <a:schemeClr val="tx1"/>
            </a:solidFill>
          </a:ln>
        </p:spPr>
      </p:pic>
    </p:spTree>
    <p:extLst>
      <p:ext uri="{BB962C8B-B14F-4D97-AF65-F5344CB8AC3E}">
        <p14:creationId xmlns:p14="http://schemas.microsoft.com/office/powerpoint/2010/main" val="1375221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Floods</a:t>
            </a:r>
            <a:endParaRPr lang="en-AU" u="sng" dirty="0"/>
          </a:p>
        </p:txBody>
      </p:sp>
      <p:sp>
        <p:nvSpPr>
          <p:cNvPr id="3" name="Content Placeholder 2">
            <a:extLst>
              <a:ext uri="{FF2B5EF4-FFF2-40B4-BE49-F238E27FC236}">
                <a16:creationId xmlns:a16="http://schemas.microsoft.com/office/drawing/2014/main" id="{F5233D8B-E6B8-425D-8CCF-5857BA9857A8}"/>
              </a:ext>
            </a:extLst>
          </p:cNvPr>
          <p:cNvSpPr>
            <a:spLocks noGrp="1"/>
          </p:cNvSpPr>
          <p:nvPr>
            <p:ph idx="1"/>
          </p:nvPr>
        </p:nvSpPr>
        <p:spPr/>
        <p:txBody>
          <a:bodyPr/>
          <a:lstStyle/>
          <a:p>
            <a:endParaRPr lang="en-AU"/>
          </a:p>
        </p:txBody>
      </p:sp>
      <p:pic>
        <p:nvPicPr>
          <p:cNvPr id="5" name="Picture 4" descr="A picture containing text, map&#10;&#10;Description automatically generated">
            <a:extLst>
              <a:ext uri="{FF2B5EF4-FFF2-40B4-BE49-F238E27FC236}">
                <a16:creationId xmlns:a16="http://schemas.microsoft.com/office/drawing/2014/main" id="{428E6B78-0074-48CA-AD6A-A52CC7EDF8FA}"/>
              </a:ext>
            </a:extLst>
          </p:cNvPr>
          <p:cNvPicPr>
            <a:picLocks noChangeAspect="1"/>
          </p:cNvPicPr>
          <p:nvPr/>
        </p:nvPicPr>
        <p:blipFill>
          <a:blip r:embed="rId2"/>
          <a:stretch>
            <a:fillRect/>
          </a:stretch>
        </p:blipFill>
        <p:spPr>
          <a:xfrm>
            <a:off x="2895600" y="1532415"/>
            <a:ext cx="6400800" cy="4525588"/>
          </a:xfrm>
          <a:prstGeom prst="rect">
            <a:avLst/>
          </a:prstGeom>
          <a:ln>
            <a:solidFill>
              <a:schemeClr val="tx1"/>
            </a:solidFill>
          </a:ln>
        </p:spPr>
      </p:pic>
    </p:spTree>
    <p:extLst>
      <p:ext uri="{BB962C8B-B14F-4D97-AF65-F5344CB8AC3E}">
        <p14:creationId xmlns:p14="http://schemas.microsoft.com/office/powerpoint/2010/main" val="362900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DE945AFF-8180-485F-8589-09BF8906757C}"/>
              </a:ext>
            </a:extLst>
          </p:cNvPr>
          <p:cNvSpPr>
            <a:spLocks noGrp="1"/>
          </p:cNvSpPr>
          <p:nvPr>
            <p:ph idx="1"/>
          </p:nvPr>
        </p:nvSpPr>
        <p:spPr/>
        <p:txBody>
          <a:bodyPr/>
          <a:lstStyle/>
          <a:p>
            <a:endParaRPr lang="en-AU"/>
          </a:p>
        </p:txBody>
      </p:sp>
      <p:pic>
        <p:nvPicPr>
          <p:cNvPr id="4" name="Picture 3" descr="A close up of a map&#10;&#10;Description automatically generated">
            <a:extLst>
              <a:ext uri="{FF2B5EF4-FFF2-40B4-BE49-F238E27FC236}">
                <a16:creationId xmlns:a16="http://schemas.microsoft.com/office/drawing/2014/main" id="{E5F7AB3F-39F0-48DB-A146-6C1CF12E7141}"/>
              </a:ext>
            </a:extLst>
          </p:cNvPr>
          <p:cNvPicPr>
            <a:picLocks noChangeAspect="1"/>
          </p:cNvPicPr>
          <p:nvPr/>
        </p:nvPicPr>
        <p:blipFill>
          <a:blip r:embed="rId2"/>
          <a:stretch>
            <a:fillRect/>
          </a:stretch>
        </p:blipFill>
        <p:spPr>
          <a:xfrm>
            <a:off x="2753579" y="1383467"/>
            <a:ext cx="6684842" cy="5165559"/>
          </a:xfrm>
          <a:prstGeom prst="rect">
            <a:avLst/>
          </a:prstGeom>
        </p:spPr>
      </p:pic>
    </p:spTree>
    <p:extLst>
      <p:ext uri="{BB962C8B-B14F-4D97-AF65-F5344CB8AC3E}">
        <p14:creationId xmlns:p14="http://schemas.microsoft.com/office/powerpoint/2010/main" val="1364999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Today’s Tutorial</a:t>
            </a:r>
          </a:p>
        </p:txBody>
      </p:sp>
      <p:sp>
        <p:nvSpPr>
          <p:cNvPr id="3" name="Content Placeholder 2">
            <a:extLst>
              <a:ext uri="{FF2B5EF4-FFF2-40B4-BE49-F238E27FC236}">
                <a16:creationId xmlns:a16="http://schemas.microsoft.com/office/drawing/2014/main" id="{BA95A8B3-17F9-4682-9BB7-D90642CB5C69}"/>
              </a:ext>
            </a:extLst>
          </p:cNvPr>
          <p:cNvSpPr>
            <a:spLocks noGrp="1"/>
          </p:cNvSpPr>
          <p:nvPr>
            <p:ph idx="1"/>
          </p:nvPr>
        </p:nvSpPr>
        <p:spPr/>
        <p:txBody>
          <a:bodyPr/>
          <a:lstStyle/>
          <a:p>
            <a:pPr marL="342900" indent="-342900">
              <a:buFontTx/>
              <a:buChar char="-"/>
            </a:pPr>
            <a:r>
              <a:rPr lang="en-AU" sz="2400" dirty="0"/>
              <a:t>Assignment 4 overview</a:t>
            </a:r>
          </a:p>
          <a:p>
            <a:pPr marL="342900" indent="-342900">
              <a:buFontTx/>
              <a:buChar char="-"/>
            </a:pPr>
            <a:r>
              <a:rPr lang="en-AU" sz="2400" dirty="0"/>
              <a:t>Q&amp;A and working on Assignment 3</a:t>
            </a:r>
          </a:p>
        </p:txBody>
      </p:sp>
    </p:spTree>
    <p:extLst>
      <p:ext uri="{BB962C8B-B14F-4D97-AF65-F5344CB8AC3E}">
        <p14:creationId xmlns:p14="http://schemas.microsoft.com/office/powerpoint/2010/main" val="64728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B5C1E9AF-D2B1-4A61-AF26-8D7E2E367929}"/>
              </a:ext>
            </a:extLst>
          </p:cNvPr>
          <p:cNvSpPr>
            <a:spLocks noGrp="1"/>
          </p:cNvSpPr>
          <p:nvPr>
            <p:ph idx="1"/>
          </p:nvPr>
        </p:nvSpPr>
        <p:spPr/>
        <p:txBody>
          <a:bodyPr/>
          <a:lstStyle/>
          <a:p>
            <a:endParaRPr lang="en-AU"/>
          </a:p>
        </p:txBody>
      </p:sp>
      <p:pic>
        <p:nvPicPr>
          <p:cNvPr id="5" name="Picture 4" descr="A close up of a map&#10;&#10;Description automatically generated">
            <a:extLst>
              <a:ext uri="{FF2B5EF4-FFF2-40B4-BE49-F238E27FC236}">
                <a16:creationId xmlns:a16="http://schemas.microsoft.com/office/drawing/2014/main" id="{1BAF5F60-BF6A-4FDE-B9FB-7B865F06E86A}"/>
              </a:ext>
            </a:extLst>
          </p:cNvPr>
          <p:cNvPicPr>
            <a:picLocks noChangeAspect="1"/>
          </p:cNvPicPr>
          <p:nvPr/>
        </p:nvPicPr>
        <p:blipFill>
          <a:blip r:embed="rId2"/>
          <a:stretch>
            <a:fillRect/>
          </a:stretch>
        </p:blipFill>
        <p:spPr>
          <a:xfrm>
            <a:off x="2627145" y="1449447"/>
            <a:ext cx="6786834" cy="5244372"/>
          </a:xfrm>
          <a:prstGeom prst="rect">
            <a:avLst/>
          </a:prstGeom>
        </p:spPr>
      </p:pic>
    </p:spTree>
    <p:extLst>
      <p:ext uri="{BB962C8B-B14F-4D97-AF65-F5344CB8AC3E}">
        <p14:creationId xmlns:p14="http://schemas.microsoft.com/office/powerpoint/2010/main" val="405074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BA89A16D-DA05-49F2-AADB-88D6254813E7}"/>
              </a:ext>
            </a:extLst>
          </p:cNvPr>
          <p:cNvSpPr>
            <a:spLocks noGrp="1"/>
          </p:cNvSpPr>
          <p:nvPr>
            <p:ph idx="1"/>
          </p:nvPr>
        </p:nvSpPr>
        <p:spPr>
          <a:xfrm>
            <a:off x="316358" y="1543566"/>
            <a:ext cx="11408409" cy="4376944"/>
          </a:xfrm>
        </p:spPr>
        <p:txBody>
          <a:bodyPr/>
          <a:lstStyle/>
          <a:p>
            <a:endParaRPr lang="en-AU"/>
          </a:p>
        </p:txBody>
      </p:sp>
      <p:pic>
        <p:nvPicPr>
          <p:cNvPr id="4" name="Picture 3" descr="A close up of a tree&#10;&#10;Description automatically generated">
            <a:extLst>
              <a:ext uri="{FF2B5EF4-FFF2-40B4-BE49-F238E27FC236}">
                <a16:creationId xmlns:a16="http://schemas.microsoft.com/office/drawing/2014/main" id="{B62D7816-34DE-49E2-8B8E-82C0C991864B}"/>
              </a:ext>
            </a:extLst>
          </p:cNvPr>
          <p:cNvPicPr>
            <a:picLocks noChangeAspect="1"/>
          </p:cNvPicPr>
          <p:nvPr/>
        </p:nvPicPr>
        <p:blipFill>
          <a:blip r:embed="rId2"/>
          <a:stretch>
            <a:fillRect/>
          </a:stretch>
        </p:blipFill>
        <p:spPr>
          <a:xfrm>
            <a:off x="2927666" y="1400207"/>
            <a:ext cx="6336667" cy="4896515"/>
          </a:xfrm>
          <a:prstGeom prst="rect">
            <a:avLst/>
          </a:prstGeom>
        </p:spPr>
      </p:pic>
    </p:spTree>
    <p:extLst>
      <p:ext uri="{BB962C8B-B14F-4D97-AF65-F5344CB8AC3E}">
        <p14:creationId xmlns:p14="http://schemas.microsoft.com/office/powerpoint/2010/main" val="3230424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260747F4-3712-4941-B262-00CB5C59B8D9}"/>
              </a:ext>
            </a:extLst>
          </p:cNvPr>
          <p:cNvSpPr>
            <a:spLocks noGrp="1"/>
          </p:cNvSpPr>
          <p:nvPr>
            <p:ph idx="1"/>
          </p:nvPr>
        </p:nvSpPr>
        <p:spPr/>
        <p:txBody>
          <a:bodyPr/>
          <a:lstStyle/>
          <a:p>
            <a:endParaRPr lang="en-AU"/>
          </a:p>
        </p:txBody>
      </p:sp>
      <p:pic>
        <p:nvPicPr>
          <p:cNvPr id="4" name="Picture 3" descr="A close up of a map&#10;&#10;Description automatically generated">
            <a:extLst>
              <a:ext uri="{FF2B5EF4-FFF2-40B4-BE49-F238E27FC236}">
                <a16:creationId xmlns:a16="http://schemas.microsoft.com/office/drawing/2014/main" id="{E651B9AC-CE52-4824-80D0-97E2D5698DEC}"/>
              </a:ext>
            </a:extLst>
          </p:cNvPr>
          <p:cNvPicPr>
            <a:picLocks noChangeAspect="1"/>
          </p:cNvPicPr>
          <p:nvPr/>
        </p:nvPicPr>
        <p:blipFill>
          <a:blip r:embed="rId2"/>
          <a:stretch>
            <a:fillRect/>
          </a:stretch>
        </p:blipFill>
        <p:spPr>
          <a:xfrm>
            <a:off x="2796943" y="1610774"/>
            <a:ext cx="6598114" cy="5098543"/>
          </a:xfrm>
          <a:prstGeom prst="rect">
            <a:avLst/>
          </a:prstGeom>
        </p:spPr>
      </p:pic>
    </p:spTree>
    <p:extLst>
      <p:ext uri="{BB962C8B-B14F-4D97-AF65-F5344CB8AC3E}">
        <p14:creationId xmlns:p14="http://schemas.microsoft.com/office/powerpoint/2010/main" val="268658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07FC1E5C-C9AB-41F1-BABD-3ACE13BB043F}"/>
              </a:ext>
            </a:extLst>
          </p:cNvPr>
          <p:cNvSpPr>
            <a:spLocks noGrp="1"/>
          </p:cNvSpPr>
          <p:nvPr>
            <p:ph idx="1"/>
          </p:nvPr>
        </p:nvSpPr>
        <p:spPr/>
        <p:txBody>
          <a:bodyPr/>
          <a:lstStyle/>
          <a:p>
            <a:endParaRPr lang="en-AU"/>
          </a:p>
        </p:txBody>
      </p:sp>
      <p:pic>
        <p:nvPicPr>
          <p:cNvPr id="5" name="Picture 4" descr="A close up of a map&#10;&#10;Description automatically generated">
            <a:extLst>
              <a:ext uri="{FF2B5EF4-FFF2-40B4-BE49-F238E27FC236}">
                <a16:creationId xmlns:a16="http://schemas.microsoft.com/office/drawing/2014/main" id="{91CEF8F8-EBAE-4BE7-A696-026C678041C0}"/>
              </a:ext>
            </a:extLst>
          </p:cNvPr>
          <p:cNvPicPr>
            <a:picLocks noChangeAspect="1"/>
          </p:cNvPicPr>
          <p:nvPr/>
        </p:nvPicPr>
        <p:blipFill>
          <a:blip r:embed="rId2"/>
          <a:stretch>
            <a:fillRect/>
          </a:stretch>
        </p:blipFill>
        <p:spPr>
          <a:xfrm>
            <a:off x="2632244" y="1282427"/>
            <a:ext cx="6927511" cy="5353077"/>
          </a:xfrm>
          <a:prstGeom prst="rect">
            <a:avLst/>
          </a:prstGeom>
        </p:spPr>
      </p:pic>
    </p:spTree>
    <p:extLst>
      <p:ext uri="{BB962C8B-B14F-4D97-AF65-F5344CB8AC3E}">
        <p14:creationId xmlns:p14="http://schemas.microsoft.com/office/powerpoint/2010/main" val="3822567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87E83A1B-87C9-46ED-AAA8-3C94EA4885EC}"/>
              </a:ext>
            </a:extLst>
          </p:cNvPr>
          <p:cNvSpPr>
            <a:spLocks noGrp="1"/>
          </p:cNvSpPr>
          <p:nvPr>
            <p:ph idx="1"/>
          </p:nvPr>
        </p:nvSpPr>
        <p:spPr/>
        <p:txBody>
          <a:bodyPr/>
          <a:lstStyle/>
          <a:p>
            <a:endParaRPr lang="en-AU"/>
          </a:p>
        </p:txBody>
      </p:sp>
      <p:pic>
        <p:nvPicPr>
          <p:cNvPr id="5" name="Picture 4" descr="A close up of a map&#10;&#10;Description automatically generated">
            <a:extLst>
              <a:ext uri="{FF2B5EF4-FFF2-40B4-BE49-F238E27FC236}">
                <a16:creationId xmlns:a16="http://schemas.microsoft.com/office/drawing/2014/main" id="{A386B56D-BA81-4DF1-B7BB-95817AEBB4AF}"/>
              </a:ext>
            </a:extLst>
          </p:cNvPr>
          <p:cNvPicPr>
            <a:picLocks noChangeAspect="1"/>
          </p:cNvPicPr>
          <p:nvPr/>
        </p:nvPicPr>
        <p:blipFill>
          <a:blip r:embed="rId2"/>
          <a:stretch>
            <a:fillRect/>
          </a:stretch>
        </p:blipFill>
        <p:spPr>
          <a:xfrm>
            <a:off x="2897304" y="1282427"/>
            <a:ext cx="6598114" cy="5098543"/>
          </a:xfrm>
          <a:prstGeom prst="rect">
            <a:avLst/>
          </a:prstGeom>
        </p:spPr>
      </p:pic>
    </p:spTree>
    <p:extLst>
      <p:ext uri="{BB962C8B-B14F-4D97-AF65-F5344CB8AC3E}">
        <p14:creationId xmlns:p14="http://schemas.microsoft.com/office/powerpoint/2010/main" val="2725663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B1EAF4EA-5D69-4B2B-AA12-C0780D78EDC4}"/>
              </a:ext>
            </a:extLst>
          </p:cNvPr>
          <p:cNvSpPr>
            <a:spLocks noGrp="1"/>
          </p:cNvSpPr>
          <p:nvPr>
            <p:ph idx="1"/>
          </p:nvPr>
        </p:nvSpPr>
        <p:spPr/>
        <p:txBody>
          <a:bodyPr/>
          <a:lstStyle/>
          <a:p>
            <a:endParaRPr lang="en-AU"/>
          </a:p>
        </p:txBody>
      </p:sp>
      <p:pic>
        <p:nvPicPr>
          <p:cNvPr id="4" name="Picture 3" descr="A close up of a map&#10;&#10;Description automatically generated">
            <a:extLst>
              <a:ext uri="{FF2B5EF4-FFF2-40B4-BE49-F238E27FC236}">
                <a16:creationId xmlns:a16="http://schemas.microsoft.com/office/drawing/2014/main" id="{9630DA4C-6C66-43AE-A452-24D0197315F2}"/>
              </a:ext>
            </a:extLst>
          </p:cNvPr>
          <p:cNvPicPr>
            <a:picLocks noChangeAspect="1"/>
          </p:cNvPicPr>
          <p:nvPr/>
        </p:nvPicPr>
        <p:blipFill>
          <a:blip r:embed="rId2"/>
          <a:stretch>
            <a:fillRect/>
          </a:stretch>
        </p:blipFill>
        <p:spPr>
          <a:xfrm>
            <a:off x="2709617" y="1229432"/>
            <a:ext cx="6772766" cy="5233501"/>
          </a:xfrm>
          <a:prstGeom prst="rect">
            <a:avLst/>
          </a:prstGeom>
        </p:spPr>
      </p:pic>
    </p:spTree>
    <p:extLst>
      <p:ext uri="{BB962C8B-B14F-4D97-AF65-F5344CB8AC3E}">
        <p14:creationId xmlns:p14="http://schemas.microsoft.com/office/powerpoint/2010/main" val="2624974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Example maps: Bushfires</a:t>
            </a:r>
            <a:endParaRPr lang="en-AU" u="sng" dirty="0"/>
          </a:p>
        </p:txBody>
      </p:sp>
      <p:sp>
        <p:nvSpPr>
          <p:cNvPr id="3" name="Content Placeholder 2">
            <a:extLst>
              <a:ext uri="{FF2B5EF4-FFF2-40B4-BE49-F238E27FC236}">
                <a16:creationId xmlns:a16="http://schemas.microsoft.com/office/drawing/2014/main" id="{B7EE7AED-74B7-41BE-B3B3-1232357A4AFD}"/>
              </a:ext>
            </a:extLst>
          </p:cNvPr>
          <p:cNvSpPr>
            <a:spLocks noGrp="1"/>
          </p:cNvSpPr>
          <p:nvPr>
            <p:ph idx="1"/>
          </p:nvPr>
        </p:nvSpPr>
        <p:spPr/>
        <p:txBody>
          <a:bodyPr/>
          <a:lstStyle/>
          <a:p>
            <a:endParaRPr lang="en-AU"/>
          </a:p>
        </p:txBody>
      </p:sp>
      <p:pic>
        <p:nvPicPr>
          <p:cNvPr id="5" name="Picture 4" descr="A close up of a map&#10;&#10;Description automatically generated">
            <a:extLst>
              <a:ext uri="{FF2B5EF4-FFF2-40B4-BE49-F238E27FC236}">
                <a16:creationId xmlns:a16="http://schemas.microsoft.com/office/drawing/2014/main" id="{F9CD3715-3A3E-420C-91BB-9966E5C1AB79}"/>
              </a:ext>
            </a:extLst>
          </p:cNvPr>
          <p:cNvPicPr>
            <a:picLocks noChangeAspect="1"/>
          </p:cNvPicPr>
          <p:nvPr/>
        </p:nvPicPr>
        <p:blipFill>
          <a:blip r:embed="rId2"/>
          <a:stretch>
            <a:fillRect/>
          </a:stretch>
        </p:blipFill>
        <p:spPr>
          <a:xfrm>
            <a:off x="2805907" y="1282427"/>
            <a:ext cx="6580186" cy="5084689"/>
          </a:xfrm>
          <a:prstGeom prst="rect">
            <a:avLst/>
          </a:prstGeom>
        </p:spPr>
      </p:pic>
    </p:spTree>
    <p:extLst>
      <p:ext uri="{BB962C8B-B14F-4D97-AF65-F5344CB8AC3E}">
        <p14:creationId xmlns:p14="http://schemas.microsoft.com/office/powerpoint/2010/main" val="261225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1F81-9250-45F9-BF32-C730C020690D}"/>
              </a:ext>
            </a:extLst>
          </p:cNvPr>
          <p:cNvSpPr>
            <a:spLocks noGrp="1"/>
          </p:cNvSpPr>
          <p:nvPr>
            <p:ph type="title"/>
          </p:nvPr>
        </p:nvSpPr>
        <p:spPr/>
        <p:txBody>
          <a:bodyPr/>
          <a:lstStyle/>
          <a:p>
            <a:r>
              <a:rPr lang="en-AU" dirty="0"/>
              <a:t>What to do now? </a:t>
            </a:r>
          </a:p>
        </p:txBody>
      </p:sp>
      <p:sp>
        <p:nvSpPr>
          <p:cNvPr id="6" name="Text Placeholder 6">
            <a:extLst>
              <a:ext uri="{FF2B5EF4-FFF2-40B4-BE49-F238E27FC236}">
                <a16:creationId xmlns:a16="http://schemas.microsoft.com/office/drawing/2014/main" id="{2AF39706-067F-4E4F-BBE4-F19FDDB488DD}"/>
              </a:ext>
            </a:extLst>
          </p:cNvPr>
          <p:cNvSpPr txBox="1">
            <a:spLocks/>
          </p:cNvSpPr>
          <p:nvPr/>
        </p:nvSpPr>
        <p:spPr>
          <a:xfrm>
            <a:off x="1144860" y="1395678"/>
            <a:ext cx="4852555" cy="490262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pPr marL="502920" indent="-457200">
              <a:buFont typeface="+mj-lt"/>
              <a:buAutoNum type="arabicPeriod"/>
            </a:pPr>
            <a:r>
              <a:rPr lang="en-AU" sz="2000" dirty="0"/>
              <a:t>Read the assignment description and workflow</a:t>
            </a:r>
          </a:p>
          <a:p>
            <a:pPr marL="502920" indent="-457200">
              <a:buFont typeface="+mj-lt"/>
              <a:buAutoNum type="arabicPeriod"/>
            </a:pPr>
            <a:r>
              <a:rPr lang="en-AU" sz="2000" dirty="0"/>
              <a:t>Decide whether you will analyse floods or bushfire risk</a:t>
            </a:r>
          </a:p>
          <a:p>
            <a:pPr marL="502920" indent="-457200">
              <a:buFont typeface="+mj-lt"/>
              <a:buAutoNum type="arabicPeriod"/>
            </a:pPr>
            <a:r>
              <a:rPr lang="en-AU" sz="2000" dirty="0"/>
              <a:t>Start some research on risk analysis</a:t>
            </a:r>
          </a:p>
          <a:p>
            <a:pPr marL="502920" indent="-457200">
              <a:buFont typeface="+mj-lt"/>
              <a:buAutoNum type="arabicPeriod"/>
            </a:pPr>
            <a:r>
              <a:rPr lang="en-AU" sz="2000" dirty="0"/>
              <a:t>Collect some papers and information on other peoples analysis for Literature Review</a:t>
            </a:r>
          </a:p>
          <a:p>
            <a:pPr marL="502920" indent="-457200">
              <a:buFont typeface="+mj-lt"/>
              <a:buAutoNum type="arabicPeriod"/>
            </a:pPr>
            <a:r>
              <a:rPr lang="en-AU" sz="2000" dirty="0"/>
              <a:t>Figure out what </a:t>
            </a:r>
            <a:r>
              <a:rPr lang="en-AU" sz="2000" b="1" dirty="0"/>
              <a:t>Hazards, Elements and Vulnerabilities </a:t>
            </a:r>
            <a:r>
              <a:rPr lang="en-AU" sz="2000" dirty="0"/>
              <a:t>you will analyse. E.g.</a:t>
            </a:r>
          </a:p>
          <a:p>
            <a:pPr marL="960120" lvl="1" indent="-457200">
              <a:buFont typeface="+mj-lt"/>
              <a:buAutoNum type="alphaLcPeriod"/>
            </a:pPr>
            <a:r>
              <a:rPr lang="en-AU" sz="1200" dirty="0"/>
              <a:t> </a:t>
            </a:r>
            <a:r>
              <a:rPr lang="en-AU" sz="1800" dirty="0"/>
              <a:t>Slope</a:t>
            </a:r>
          </a:p>
          <a:p>
            <a:pPr marL="960120" lvl="1" indent="-457200">
              <a:buFont typeface="+mj-lt"/>
              <a:buAutoNum type="alphaLcPeriod"/>
            </a:pPr>
            <a:r>
              <a:rPr lang="en-AU" sz="1800" dirty="0"/>
              <a:t>Rainfall</a:t>
            </a:r>
          </a:p>
          <a:p>
            <a:pPr marL="960120" lvl="1" indent="-457200">
              <a:buFont typeface="+mj-lt"/>
              <a:buAutoNum type="alphaLcPeriod"/>
            </a:pPr>
            <a:r>
              <a:rPr lang="en-AU" sz="1800" dirty="0"/>
              <a:t>Land use</a:t>
            </a:r>
          </a:p>
          <a:p>
            <a:pPr marL="960120" lvl="1" indent="-457200">
              <a:buFont typeface="+mj-lt"/>
              <a:buAutoNum type="alphaLcPeriod"/>
            </a:pPr>
            <a:r>
              <a:rPr lang="en-AU" sz="1800" dirty="0"/>
              <a:t>Etc.</a:t>
            </a:r>
          </a:p>
          <a:p>
            <a:pPr marL="960120" lvl="1" indent="-457200">
              <a:buFont typeface="+mj-lt"/>
              <a:buAutoNum type="alphaLcPeriod"/>
            </a:pPr>
            <a:endParaRPr lang="en-AU" sz="1200" dirty="0"/>
          </a:p>
        </p:txBody>
      </p:sp>
      <p:sp>
        <p:nvSpPr>
          <p:cNvPr id="7" name="Text Placeholder 6">
            <a:extLst>
              <a:ext uri="{FF2B5EF4-FFF2-40B4-BE49-F238E27FC236}">
                <a16:creationId xmlns:a16="http://schemas.microsoft.com/office/drawing/2014/main" id="{169CB517-6D81-4ACD-9942-06B7FF4F43B8}"/>
              </a:ext>
            </a:extLst>
          </p:cNvPr>
          <p:cNvSpPr txBox="1">
            <a:spLocks/>
          </p:cNvSpPr>
          <p:nvPr/>
        </p:nvSpPr>
        <p:spPr>
          <a:xfrm>
            <a:off x="6139423" y="1395678"/>
            <a:ext cx="3235036" cy="490262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pPr marL="502920" indent="-457200">
              <a:buFont typeface="+mj-lt"/>
              <a:buAutoNum type="arabicPeriod" startAt="6"/>
            </a:pPr>
            <a:r>
              <a:rPr lang="en-AU" sz="2000" dirty="0"/>
              <a:t>Get data to analyse</a:t>
            </a:r>
          </a:p>
          <a:p>
            <a:pPr marL="960120" lvl="1" indent="-457200">
              <a:buFont typeface="+mj-lt"/>
              <a:buAutoNum type="alphaLcPeriod"/>
            </a:pPr>
            <a:r>
              <a:rPr lang="en-AU" sz="1600" dirty="0"/>
              <a:t>LMS</a:t>
            </a:r>
          </a:p>
          <a:p>
            <a:pPr marL="960120" lvl="1" indent="-457200">
              <a:buFont typeface="+mj-lt"/>
              <a:buAutoNum type="alphaLcPeriod"/>
            </a:pPr>
            <a:r>
              <a:rPr lang="en-AU" sz="1600" dirty="0"/>
              <a:t>Data.vic.gov.au</a:t>
            </a:r>
          </a:p>
          <a:p>
            <a:pPr marL="960120" lvl="1" indent="-457200">
              <a:buFont typeface="+mj-lt"/>
              <a:buAutoNum type="alphaLcPeriod"/>
            </a:pPr>
            <a:r>
              <a:rPr lang="en-AU" sz="1600" dirty="0"/>
              <a:t>Geoscience Australia</a:t>
            </a:r>
          </a:p>
          <a:p>
            <a:pPr marL="960120" lvl="1" indent="-457200">
              <a:buFont typeface="+mj-lt"/>
              <a:buAutoNum type="alphaLcPeriod"/>
            </a:pPr>
            <a:r>
              <a:rPr lang="en-AU" sz="1600" dirty="0"/>
              <a:t>BOM</a:t>
            </a:r>
          </a:p>
          <a:p>
            <a:pPr marL="502920" indent="-457200">
              <a:buFont typeface="+mj-lt"/>
              <a:buAutoNum type="arabicPeriod" startAt="6"/>
            </a:pPr>
            <a:r>
              <a:rPr lang="en-AU" sz="2000" dirty="0"/>
              <a:t>Bring data into ArcGIS Pro to visualise, see if it will be useful.</a:t>
            </a:r>
          </a:p>
          <a:p>
            <a:pPr marL="502920" indent="-457200">
              <a:buFont typeface="+mj-lt"/>
              <a:buAutoNum type="arabicPeriod" startAt="6"/>
            </a:pPr>
            <a:r>
              <a:rPr lang="en-AU" sz="2000" dirty="0"/>
              <a:t>Start to make Raster Layers with Risk Score 1-100</a:t>
            </a:r>
          </a:p>
          <a:p>
            <a:pPr marL="502920" indent="-457200">
              <a:buFont typeface="+mj-lt"/>
              <a:buAutoNum type="arabicPeriod" startAt="6"/>
            </a:pPr>
            <a:r>
              <a:rPr lang="en-AU" sz="2000" dirty="0"/>
              <a:t>Combine individual raster layers to make total hazard score map, then total risk score</a:t>
            </a:r>
          </a:p>
          <a:p>
            <a:pPr marL="502920" indent="-457200">
              <a:buFont typeface="+mj-lt"/>
              <a:buAutoNum type="arabicPeriod" startAt="6"/>
            </a:pPr>
            <a:endParaRPr lang="en-AU" sz="2000" dirty="0"/>
          </a:p>
        </p:txBody>
      </p:sp>
    </p:spTree>
    <p:extLst>
      <p:ext uri="{BB962C8B-B14F-4D97-AF65-F5344CB8AC3E}">
        <p14:creationId xmlns:p14="http://schemas.microsoft.com/office/powerpoint/2010/main" val="684510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Assignment 4</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832624" y="1362184"/>
            <a:ext cx="8229600" cy="431164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r>
              <a:rPr lang="en-AU" kern="1200" dirty="0">
                <a:solidFill>
                  <a:schemeClr val="tx1"/>
                </a:solidFill>
                <a:latin typeface="+mn-lt"/>
                <a:ea typeface="+mn-ea"/>
                <a:cs typeface="+mn-cs"/>
              </a:rPr>
              <a:t>The State government for an Australian state has contracted you to perform a risk analysis for a natural disaster of either floods or bushfires.</a:t>
            </a:r>
          </a:p>
          <a:p>
            <a:r>
              <a:rPr lang="en-AU" kern="1200" dirty="0">
                <a:solidFill>
                  <a:schemeClr val="tx1"/>
                </a:solidFill>
                <a:latin typeface="+mn-lt"/>
                <a:ea typeface="+mn-ea"/>
                <a:cs typeface="+mn-cs"/>
              </a:rPr>
              <a:t>You are required to produce a response plan for emergency response teams and the general public for future disaster events. </a:t>
            </a:r>
          </a:p>
          <a:p>
            <a:r>
              <a:rPr lang="en-AU" kern="1200" dirty="0">
                <a:solidFill>
                  <a:schemeClr val="tx1"/>
                </a:solidFill>
                <a:latin typeface="+mn-lt"/>
                <a:ea typeface="+mn-ea"/>
                <a:cs typeface="+mn-cs"/>
              </a:rPr>
              <a:t>Information, statements and recommendations related to the following will be provided:</a:t>
            </a:r>
          </a:p>
          <a:p>
            <a:pPr marL="502920" indent="-457200">
              <a:buFont typeface="+mj-lt"/>
              <a:buAutoNum type="arabicPeriod"/>
            </a:pPr>
            <a:r>
              <a:rPr lang="en-AU" kern="1200" dirty="0">
                <a:solidFill>
                  <a:schemeClr val="tx1"/>
                </a:solidFill>
                <a:latin typeface="+mn-lt"/>
                <a:ea typeface="+mn-ea"/>
                <a:cs typeface="+mn-cs"/>
              </a:rPr>
              <a:t>Population movement management </a:t>
            </a:r>
          </a:p>
          <a:p>
            <a:pPr marL="502920" indent="-457200">
              <a:buFont typeface="+mj-lt"/>
              <a:buAutoNum type="arabicPeriod"/>
            </a:pPr>
            <a:r>
              <a:rPr lang="en-AU" kern="1200" dirty="0">
                <a:solidFill>
                  <a:schemeClr val="tx1"/>
                </a:solidFill>
                <a:latin typeface="+mn-lt"/>
                <a:ea typeface="+mn-ea"/>
                <a:cs typeface="+mn-cs"/>
              </a:rPr>
              <a:t>Environment impact</a:t>
            </a:r>
          </a:p>
          <a:p>
            <a:pPr marL="502920" indent="-457200">
              <a:buFont typeface="+mj-lt"/>
              <a:buAutoNum type="arabicPeriod"/>
            </a:pPr>
            <a:r>
              <a:rPr lang="en-AU" kern="1200" dirty="0">
                <a:solidFill>
                  <a:schemeClr val="tx1"/>
                </a:solidFill>
                <a:latin typeface="+mn-lt"/>
                <a:ea typeface="+mn-ea"/>
                <a:cs typeface="+mn-cs"/>
              </a:rPr>
              <a:t>Industry response plans</a:t>
            </a:r>
          </a:p>
          <a:p>
            <a:pPr marL="502920" indent="-457200">
              <a:buFont typeface="+mj-lt"/>
              <a:buAutoNum type="arabicPeriod"/>
            </a:pPr>
            <a:r>
              <a:rPr lang="en-AU" kern="1200" dirty="0">
                <a:solidFill>
                  <a:schemeClr val="tx1"/>
                </a:solidFill>
                <a:latin typeface="+mn-lt"/>
                <a:ea typeface="+mn-ea"/>
                <a:cs typeface="+mn-cs"/>
              </a:rPr>
              <a:t>Infrastructure management and protection</a:t>
            </a:r>
          </a:p>
          <a:p>
            <a:pPr marL="45720" indent="0">
              <a:buNone/>
            </a:pPr>
            <a:endParaRPr lang="en-AU" sz="2000" dirty="0"/>
          </a:p>
        </p:txBody>
      </p:sp>
    </p:spTree>
    <p:extLst>
      <p:ext uri="{BB962C8B-B14F-4D97-AF65-F5344CB8AC3E}">
        <p14:creationId xmlns:p14="http://schemas.microsoft.com/office/powerpoint/2010/main" val="722230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Assignment 4</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531541" y="1462545"/>
            <a:ext cx="8229600" cy="431164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r>
              <a:rPr lang="en-AU" dirty="0"/>
              <a:t>You are required to provide various </a:t>
            </a:r>
            <a:r>
              <a:rPr lang="en-AU" b="1" dirty="0"/>
              <a:t>risk maps </a:t>
            </a:r>
            <a:r>
              <a:rPr lang="en-AU" dirty="0"/>
              <a:t>including:</a:t>
            </a:r>
          </a:p>
          <a:p>
            <a:pPr lvl="1"/>
            <a:r>
              <a:rPr lang="en-AU" sz="1800" dirty="0"/>
              <a:t>Hazard Map(s)</a:t>
            </a:r>
          </a:p>
          <a:p>
            <a:pPr lvl="1"/>
            <a:r>
              <a:rPr lang="en-AU" sz="1800" dirty="0"/>
              <a:t>Elements at risk map(s) / Vulnerability map(s)</a:t>
            </a:r>
          </a:p>
          <a:p>
            <a:pPr lvl="1"/>
            <a:r>
              <a:rPr lang="en-AU" sz="1800" dirty="0"/>
              <a:t>A final risk map combining according to the risk formula</a:t>
            </a:r>
          </a:p>
          <a:p>
            <a:pPr lvl="1"/>
            <a:endParaRPr lang="en-AU" sz="1800" dirty="0"/>
          </a:p>
          <a:p>
            <a:pPr lvl="1"/>
            <a:endParaRPr lang="en-AU" sz="1800" dirty="0"/>
          </a:p>
        </p:txBody>
      </p:sp>
    </p:spTree>
    <p:extLst>
      <p:ext uri="{BB962C8B-B14F-4D97-AF65-F5344CB8AC3E}">
        <p14:creationId xmlns:p14="http://schemas.microsoft.com/office/powerpoint/2010/main" val="1609038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EDF0-C4C1-42CD-8053-A1747F77427F}"/>
              </a:ext>
            </a:extLst>
          </p:cNvPr>
          <p:cNvSpPr>
            <a:spLocks noGrp="1"/>
          </p:cNvSpPr>
          <p:nvPr>
            <p:ph type="title"/>
          </p:nvPr>
        </p:nvSpPr>
        <p:spPr/>
        <p:txBody>
          <a:bodyPr/>
          <a:lstStyle/>
          <a:p>
            <a:r>
              <a:rPr lang="en-AU" dirty="0"/>
              <a:t>Multi-criteria analysis</a:t>
            </a:r>
          </a:p>
        </p:txBody>
      </p:sp>
      <p:sp>
        <p:nvSpPr>
          <p:cNvPr id="3" name="Content Placeholder 2">
            <a:extLst>
              <a:ext uri="{FF2B5EF4-FFF2-40B4-BE49-F238E27FC236}">
                <a16:creationId xmlns:a16="http://schemas.microsoft.com/office/drawing/2014/main" id="{70B532DD-5AAE-476A-AEAC-86AAF6705B99}"/>
              </a:ext>
            </a:extLst>
          </p:cNvPr>
          <p:cNvSpPr>
            <a:spLocks noGrp="1"/>
          </p:cNvSpPr>
          <p:nvPr>
            <p:ph idx="1"/>
          </p:nvPr>
        </p:nvSpPr>
        <p:spPr>
          <a:xfrm>
            <a:off x="316357" y="1532415"/>
            <a:ext cx="4742026" cy="4376944"/>
          </a:xfrm>
        </p:spPr>
        <p:txBody>
          <a:bodyPr/>
          <a:lstStyle/>
          <a:p>
            <a:r>
              <a:rPr lang="en-AU" sz="1600" dirty="0"/>
              <a:t>The last assignment was a multi-criteria analysis, although we are going more in depth and getting more complex with this with assignment. </a:t>
            </a:r>
          </a:p>
          <a:p>
            <a:r>
              <a:rPr lang="en-AU" sz="1600" dirty="0"/>
              <a:t>Multi-criteria analysis is used for many purposes, such as where to places infrastructure? Where to build a new McDonalds? Or in this cases which places are at most risk of a natural disaster?</a:t>
            </a:r>
          </a:p>
          <a:p>
            <a:r>
              <a:rPr lang="en-AU" sz="1600" dirty="0"/>
              <a:t>We are getting lots of datasets, seeing how they can represent risk of a natural disaster, creating a relative hazard and relative risk score, which will then show us </a:t>
            </a:r>
            <a:r>
              <a:rPr lang="en-AU" sz="1600" b="1" dirty="0"/>
              <a:t>where </a:t>
            </a:r>
            <a:r>
              <a:rPr lang="en-AU" sz="1600" dirty="0"/>
              <a:t>the most at risk places are in a chosen state.</a:t>
            </a:r>
          </a:p>
          <a:p>
            <a:endParaRPr lang="en-AU" sz="1600" dirty="0"/>
          </a:p>
          <a:p>
            <a:r>
              <a:rPr lang="en-AU" sz="1600" b="1" dirty="0"/>
              <a:t>Lecture 7</a:t>
            </a:r>
          </a:p>
        </p:txBody>
      </p:sp>
      <p:sp>
        <p:nvSpPr>
          <p:cNvPr id="4" name="Slide Number Placeholder 3">
            <a:extLst>
              <a:ext uri="{FF2B5EF4-FFF2-40B4-BE49-F238E27FC236}">
                <a16:creationId xmlns:a16="http://schemas.microsoft.com/office/drawing/2014/main" id="{97174640-08AB-49A3-BE82-58FBE4B845FC}"/>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1026" name="Picture 2" descr="Multi-Criteria Decision Making for Vulnerability Mapping of Flood ...">
            <a:extLst>
              <a:ext uri="{FF2B5EF4-FFF2-40B4-BE49-F238E27FC236}">
                <a16:creationId xmlns:a16="http://schemas.microsoft.com/office/drawing/2014/main" id="{1E5F95AC-CE00-4457-A63D-8EE428BC8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480" y="1532415"/>
            <a:ext cx="6170579" cy="316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54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Assignment 4 – Risk analysis</a:t>
            </a:r>
          </a:p>
        </p:txBody>
      </p:sp>
      <p:sp>
        <p:nvSpPr>
          <p:cNvPr id="4" name="Subtitle 2">
            <a:extLst>
              <a:ext uri="{FF2B5EF4-FFF2-40B4-BE49-F238E27FC236}">
                <a16:creationId xmlns:a16="http://schemas.microsoft.com/office/drawing/2014/main" id="{5090D71F-DEA7-446E-819C-BE8B2AD57D50}"/>
              </a:ext>
            </a:extLst>
          </p:cNvPr>
          <p:cNvSpPr txBox="1">
            <a:spLocks/>
          </p:cNvSpPr>
          <p:nvPr/>
        </p:nvSpPr>
        <p:spPr>
          <a:xfrm>
            <a:off x="1543928" y="1791041"/>
            <a:ext cx="8724316" cy="61555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pPr marL="45720" indent="0">
              <a:buNone/>
            </a:pPr>
            <a:r>
              <a:rPr lang="en-AU" sz="2200" dirty="0"/>
              <a:t>Risk analysis can be analysed spatially with the following risk formula: </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1543928" y="3128345"/>
            <a:ext cx="8229600" cy="1181686"/>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pPr marL="45720" indent="0">
              <a:buNone/>
            </a:pPr>
            <a:r>
              <a:rPr lang="en-AU" sz="2800" b="1" dirty="0"/>
              <a:t>Risk = Hazard * Elements at Risk * Vulnerability </a:t>
            </a:r>
          </a:p>
          <a:p>
            <a:pPr marL="502920" indent="-457200">
              <a:buFont typeface="+mj-lt"/>
              <a:buAutoNum type="arabicPeriod"/>
            </a:pPr>
            <a:endParaRPr lang="en-AU" sz="2000" dirty="0"/>
          </a:p>
        </p:txBody>
      </p:sp>
    </p:spTree>
    <p:extLst>
      <p:ext uri="{BB962C8B-B14F-4D97-AF65-F5344CB8AC3E}">
        <p14:creationId xmlns:p14="http://schemas.microsoft.com/office/powerpoint/2010/main" val="1950546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a:xfrm>
            <a:off x="1428767" y="137062"/>
            <a:ext cx="10296000" cy="887360"/>
          </a:xfrm>
        </p:spPr>
        <p:txBody>
          <a:bodyPr/>
          <a:lstStyle/>
          <a:p>
            <a:r>
              <a:rPr lang="en-AU" dirty="0"/>
              <a:t>Assignment 4 – Risk analysis </a:t>
            </a:r>
            <a:r>
              <a:rPr lang="en-AU" u="sng" dirty="0"/>
              <a:t>examples</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2038644" y="3094892"/>
            <a:ext cx="8229600" cy="1181686"/>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pPr marL="45720" indent="0">
              <a:buNone/>
            </a:pPr>
            <a:r>
              <a:rPr lang="en-AU" sz="2800" b="1" dirty="0"/>
              <a:t>Risk = Hazard * Elements at Risk * Vulnerability </a:t>
            </a:r>
          </a:p>
          <a:p>
            <a:pPr marL="502920" indent="-457200">
              <a:buFont typeface="+mj-lt"/>
              <a:buAutoNum type="arabicPeriod"/>
            </a:pPr>
            <a:endParaRPr lang="en-AU" sz="2000" dirty="0"/>
          </a:p>
        </p:txBody>
      </p:sp>
      <p:sp>
        <p:nvSpPr>
          <p:cNvPr id="3" name="TextBox 2">
            <a:extLst>
              <a:ext uri="{FF2B5EF4-FFF2-40B4-BE49-F238E27FC236}">
                <a16:creationId xmlns:a16="http://schemas.microsoft.com/office/drawing/2014/main" id="{FD9C3054-CA9F-401E-A17A-A217F94B45E4}"/>
              </a:ext>
            </a:extLst>
          </p:cNvPr>
          <p:cNvSpPr txBox="1"/>
          <p:nvPr/>
        </p:nvSpPr>
        <p:spPr>
          <a:xfrm>
            <a:off x="4057923" y="4769449"/>
            <a:ext cx="1752621" cy="369332"/>
          </a:xfrm>
          <a:prstGeom prst="rect">
            <a:avLst/>
          </a:prstGeom>
          <a:noFill/>
        </p:spPr>
        <p:txBody>
          <a:bodyPr wrap="square" rtlCol="0">
            <a:spAutoFit/>
          </a:bodyPr>
          <a:lstStyle/>
          <a:p>
            <a:r>
              <a:rPr lang="en-AU" sz="1800" dirty="0">
                <a:solidFill>
                  <a:schemeClr val="accent6">
                    <a:lumMod val="90000"/>
                    <a:lumOff val="10000"/>
                  </a:schemeClr>
                </a:solidFill>
              </a:rPr>
              <a:t>Infrastructure</a:t>
            </a:r>
          </a:p>
        </p:txBody>
      </p:sp>
      <p:sp>
        <p:nvSpPr>
          <p:cNvPr id="6" name="TextBox 5">
            <a:extLst>
              <a:ext uri="{FF2B5EF4-FFF2-40B4-BE49-F238E27FC236}">
                <a16:creationId xmlns:a16="http://schemas.microsoft.com/office/drawing/2014/main" id="{1D2E7605-7891-4B52-8557-0CDCDC5822CB}"/>
              </a:ext>
            </a:extLst>
          </p:cNvPr>
          <p:cNvSpPr txBox="1"/>
          <p:nvPr/>
        </p:nvSpPr>
        <p:spPr>
          <a:xfrm>
            <a:off x="3977618" y="1203903"/>
            <a:ext cx="1752622" cy="369332"/>
          </a:xfrm>
          <a:prstGeom prst="rect">
            <a:avLst/>
          </a:prstGeom>
          <a:noFill/>
        </p:spPr>
        <p:txBody>
          <a:bodyPr wrap="square" rtlCol="0">
            <a:spAutoFit/>
          </a:bodyPr>
          <a:lstStyle/>
          <a:p>
            <a:r>
              <a:rPr lang="en-AU" sz="1800" dirty="0">
                <a:solidFill>
                  <a:schemeClr val="accent6">
                    <a:lumMod val="90000"/>
                    <a:lumOff val="10000"/>
                  </a:schemeClr>
                </a:solidFill>
              </a:rPr>
              <a:t>Environment</a:t>
            </a:r>
          </a:p>
        </p:txBody>
      </p:sp>
      <p:sp>
        <p:nvSpPr>
          <p:cNvPr id="8" name="TextBox 7">
            <a:extLst>
              <a:ext uri="{FF2B5EF4-FFF2-40B4-BE49-F238E27FC236}">
                <a16:creationId xmlns:a16="http://schemas.microsoft.com/office/drawing/2014/main" id="{E9D15694-AEE2-4EB9-87D0-3E2DEAC02B92}"/>
              </a:ext>
            </a:extLst>
          </p:cNvPr>
          <p:cNvSpPr txBox="1"/>
          <p:nvPr/>
        </p:nvSpPr>
        <p:spPr>
          <a:xfrm>
            <a:off x="5995181" y="2048023"/>
            <a:ext cx="1752622" cy="369332"/>
          </a:xfrm>
          <a:prstGeom prst="rect">
            <a:avLst/>
          </a:prstGeom>
          <a:noFill/>
        </p:spPr>
        <p:txBody>
          <a:bodyPr wrap="square" rtlCol="0">
            <a:spAutoFit/>
          </a:bodyPr>
          <a:lstStyle/>
          <a:p>
            <a:r>
              <a:rPr lang="en-AU" sz="1800" dirty="0">
                <a:solidFill>
                  <a:schemeClr val="accent6">
                    <a:lumMod val="90000"/>
                    <a:lumOff val="10000"/>
                  </a:schemeClr>
                </a:solidFill>
              </a:rPr>
              <a:t>Industry </a:t>
            </a:r>
          </a:p>
        </p:txBody>
      </p:sp>
      <p:sp>
        <p:nvSpPr>
          <p:cNvPr id="9" name="TextBox 8">
            <a:extLst>
              <a:ext uri="{FF2B5EF4-FFF2-40B4-BE49-F238E27FC236}">
                <a16:creationId xmlns:a16="http://schemas.microsoft.com/office/drawing/2014/main" id="{3E0AC3D0-B46E-43E4-8B3C-052678C60973}"/>
              </a:ext>
            </a:extLst>
          </p:cNvPr>
          <p:cNvSpPr txBox="1"/>
          <p:nvPr/>
        </p:nvSpPr>
        <p:spPr>
          <a:xfrm>
            <a:off x="8762980" y="1254872"/>
            <a:ext cx="1752622" cy="646331"/>
          </a:xfrm>
          <a:prstGeom prst="rect">
            <a:avLst/>
          </a:prstGeom>
          <a:noFill/>
        </p:spPr>
        <p:txBody>
          <a:bodyPr wrap="square" rtlCol="0">
            <a:spAutoFit/>
          </a:bodyPr>
          <a:lstStyle/>
          <a:p>
            <a:r>
              <a:rPr lang="en-AU" sz="1800" dirty="0">
                <a:solidFill>
                  <a:schemeClr val="accent6">
                    <a:lumMod val="90000"/>
                    <a:lumOff val="10000"/>
                  </a:schemeClr>
                </a:solidFill>
              </a:rPr>
              <a:t>Accessibility to roads</a:t>
            </a:r>
          </a:p>
        </p:txBody>
      </p:sp>
      <p:sp>
        <p:nvSpPr>
          <p:cNvPr id="10" name="TextBox 9">
            <a:extLst>
              <a:ext uri="{FF2B5EF4-FFF2-40B4-BE49-F238E27FC236}">
                <a16:creationId xmlns:a16="http://schemas.microsoft.com/office/drawing/2014/main" id="{5F3CD64B-9A26-48EE-AA2A-0833D1ADF7A5}"/>
              </a:ext>
            </a:extLst>
          </p:cNvPr>
          <p:cNvSpPr txBox="1"/>
          <p:nvPr/>
        </p:nvSpPr>
        <p:spPr>
          <a:xfrm>
            <a:off x="8692630" y="4139477"/>
            <a:ext cx="1752622" cy="923330"/>
          </a:xfrm>
          <a:prstGeom prst="rect">
            <a:avLst/>
          </a:prstGeom>
          <a:noFill/>
        </p:spPr>
        <p:txBody>
          <a:bodyPr wrap="square" rtlCol="0">
            <a:spAutoFit/>
          </a:bodyPr>
          <a:lstStyle/>
          <a:p>
            <a:r>
              <a:rPr lang="en-AU" sz="1800" dirty="0">
                <a:solidFill>
                  <a:schemeClr val="accent6">
                    <a:lumMod val="90000"/>
                    <a:lumOff val="10000"/>
                  </a:schemeClr>
                </a:solidFill>
              </a:rPr>
              <a:t>Distance to emergency services</a:t>
            </a:r>
          </a:p>
        </p:txBody>
      </p:sp>
      <p:sp>
        <p:nvSpPr>
          <p:cNvPr id="14" name="TextBox 13">
            <a:extLst>
              <a:ext uri="{FF2B5EF4-FFF2-40B4-BE49-F238E27FC236}">
                <a16:creationId xmlns:a16="http://schemas.microsoft.com/office/drawing/2014/main" id="{131F2290-CD29-4281-A9D5-091F11E29B67}"/>
              </a:ext>
            </a:extLst>
          </p:cNvPr>
          <p:cNvSpPr txBox="1"/>
          <p:nvPr/>
        </p:nvSpPr>
        <p:spPr>
          <a:xfrm>
            <a:off x="1791877" y="4300360"/>
            <a:ext cx="1752622" cy="369332"/>
          </a:xfrm>
          <a:prstGeom prst="rect">
            <a:avLst/>
          </a:prstGeom>
          <a:noFill/>
        </p:spPr>
        <p:txBody>
          <a:bodyPr wrap="square" rtlCol="0">
            <a:spAutoFit/>
          </a:bodyPr>
          <a:lstStyle/>
          <a:p>
            <a:r>
              <a:rPr lang="en-AU" sz="1800" dirty="0">
                <a:solidFill>
                  <a:schemeClr val="accent6">
                    <a:lumMod val="90000"/>
                    <a:lumOff val="10000"/>
                  </a:schemeClr>
                </a:solidFill>
              </a:rPr>
              <a:t>Topography</a:t>
            </a:r>
          </a:p>
        </p:txBody>
      </p:sp>
      <p:sp>
        <p:nvSpPr>
          <p:cNvPr id="16" name="TextBox 15">
            <a:extLst>
              <a:ext uri="{FF2B5EF4-FFF2-40B4-BE49-F238E27FC236}">
                <a16:creationId xmlns:a16="http://schemas.microsoft.com/office/drawing/2014/main" id="{A9E6DC24-E0CD-4884-9F9A-FECD91CCB381}"/>
              </a:ext>
            </a:extLst>
          </p:cNvPr>
          <p:cNvSpPr txBox="1"/>
          <p:nvPr/>
        </p:nvSpPr>
        <p:spPr>
          <a:xfrm>
            <a:off x="3159369" y="2397593"/>
            <a:ext cx="1752622" cy="369332"/>
          </a:xfrm>
          <a:prstGeom prst="rect">
            <a:avLst/>
          </a:prstGeom>
          <a:noFill/>
        </p:spPr>
        <p:txBody>
          <a:bodyPr wrap="square" rtlCol="0">
            <a:spAutoFit/>
          </a:bodyPr>
          <a:lstStyle/>
          <a:p>
            <a:r>
              <a:rPr lang="en-AU" sz="1800" dirty="0">
                <a:solidFill>
                  <a:schemeClr val="accent6">
                    <a:lumMod val="90000"/>
                    <a:lumOff val="10000"/>
                  </a:schemeClr>
                </a:solidFill>
              </a:rPr>
              <a:t>Geology</a:t>
            </a:r>
          </a:p>
        </p:txBody>
      </p:sp>
      <p:sp>
        <p:nvSpPr>
          <p:cNvPr id="17" name="TextBox 16">
            <a:extLst>
              <a:ext uri="{FF2B5EF4-FFF2-40B4-BE49-F238E27FC236}">
                <a16:creationId xmlns:a16="http://schemas.microsoft.com/office/drawing/2014/main" id="{3C06BB29-5505-4AFC-96F0-3E62E4AAA480}"/>
              </a:ext>
            </a:extLst>
          </p:cNvPr>
          <p:cNvSpPr txBox="1"/>
          <p:nvPr/>
        </p:nvSpPr>
        <p:spPr>
          <a:xfrm>
            <a:off x="2182793" y="5380839"/>
            <a:ext cx="1752622" cy="369332"/>
          </a:xfrm>
          <a:prstGeom prst="rect">
            <a:avLst/>
          </a:prstGeom>
          <a:noFill/>
        </p:spPr>
        <p:txBody>
          <a:bodyPr wrap="square" rtlCol="0">
            <a:spAutoFit/>
          </a:bodyPr>
          <a:lstStyle/>
          <a:p>
            <a:r>
              <a:rPr lang="en-AU" sz="1800" dirty="0">
                <a:solidFill>
                  <a:schemeClr val="accent6">
                    <a:lumMod val="90000"/>
                    <a:lumOff val="10000"/>
                  </a:schemeClr>
                </a:solidFill>
              </a:rPr>
              <a:t>Land cover</a:t>
            </a:r>
          </a:p>
        </p:txBody>
      </p:sp>
      <p:sp>
        <p:nvSpPr>
          <p:cNvPr id="18" name="TextBox 17">
            <a:extLst>
              <a:ext uri="{FF2B5EF4-FFF2-40B4-BE49-F238E27FC236}">
                <a16:creationId xmlns:a16="http://schemas.microsoft.com/office/drawing/2014/main" id="{6F823762-2976-4958-BDF1-11933969D4BE}"/>
              </a:ext>
            </a:extLst>
          </p:cNvPr>
          <p:cNvSpPr txBox="1"/>
          <p:nvPr/>
        </p:nvSpPr>
        <p:spPr>
          <a:xfrm>
            <a:off x="1791877" y="1910249"/>
            <a:ext cx="1752622" cy="369332"/>
          </a:xfrm>
          <a:prstGeom prst="rect">
            <a:avLst/>
          </a:prstGeom>
          <a:noFill/>
        </p:spPr>
        <p:txBody>
          <a:bodyPr wrap="square" rtlCol="0">
            <a:spAutoFit/>
          </a:bodyPr>
          <a:lstStyle/>
          <a:p>
            <a:r>
              <a:rPr lang="en-AU" sz="1800" dirty="0">
                <a:solidFill>
                  <a:srgbClr val="003368"/>
                </a:solidFill>
              </a:rPr>
              <a:t>Rainfall</a:t>
            </a:r>
          </a:p>
        </p:txBody>
      </p:sp>
      <p:sp>
        <p:nvSpPr>
          <p:cNvPr id="19" name="TextBox 18">
            <a:extLst>
              <a:ext uri="{FF2B5EF4-FFF2-40B4-BE49-F238E27FC236}">
                <a16:creationId xmlns:a16="http://schemas.microsoft.com/office/drawing/2014/main" id="{3F3C257B-F6EE-4A43-A3EE-458ED5C4352D}"/>
              </a:ext>
            </a:extLst>
          </p:cNvPr>
          <p:cNvSpPr txBox="1"/>
          <p:nvPr/>
        </p:nvSpPr>
        <p:spPr>
          <a:xfrm>
            <a:off x="6491666" y="4919175"/>
            <a:ext cx="1752622" cy="646331"/>
          </a:xfrm>
          <a:prstGeom prst="rect">
            <a:avLst/>
          </a:prstGeom>
          <a:noFill/>
        </p:spPr>
        <p:txBody>
          <a:bodyPr wrap="square" rtlCol="0">
            <a:spAutoFit/>
          </a:bodyPr>
          <a:lstStyle/>
          <a:p>
            <a:r>
              <a:rPr lang="en-AU" sz="1800" dirty="0">
                <a:solidFill>
                  <a:srgbClr val="003368"/>
                </a:solidFill>
              </a:rPr>
              <a:t>Population Density </a:t>
            </a:r>
          </a:p>
        </p:txBody>
      </p:sp>
      <p:sp>
        <p:nvSpPr>
          <p:cNvPr id="15" name="TextBox 14">
            <a:extLst>
              <a:ext uri="{FF2B5EF4-FFF2-40B4-BE49-F238E27FC236}">
                <a16:creationId xmlns:a16="http://schemas.microsoft.com/office/drawing/2014/main" id="{0775FDCB-4A63-40C1-82AB-8A9F718ECD4A}"/>
              </a:ext>
            </a:extLst>
          </p:cNvPr>
          <p:cNvSpPr txBox="1"/>
          <p:nvPr/>
        </p:nvSpPr>
        <p:spPr>
          <a:xfrm>
            <a:off x="2038644" y="1173453"/>
            <a:ext cx="1752622" cy="369332"/>
          </a:xfrm>
          <a:prstGeom prst="rect">
            <a:avLst/>
          </a:prstGeom>
          <a:noFill/>
        </p:spPr>
        <p:txBody>
          <a:bodyPr wrap="square" rtlCol="0">
            <a:spAutoFit/>
          </a:bodyPr>
          <a:lstStyle/>
          <a:p>
            <a:r>
              <a:rPr lang="en-AU" sz="1800" dirty="0">
                <a:solidFill>
                  <a:srgbClr val="003368"/>
                </a:solidFill>
              </a:rPr>
              <a:t>Tree Density</a:t>
            </a:r>
          </a:p>
        </p:txBody>
      </p:sp>
      <p:sp>
        <p:nvSpPr>
          <p:cNvPr id="21" name="TextBox 20">
            <a:extLst>
              <a:ext uri="{FF2B5EF4-FFF2-40B4-BE49-F238E27FC236}">
                <a16:creationId xmlns:a16="http://schemas.microsoft.com/office/drawing/2014/main" id="{B743E52E-0910-473D-BF05-FE51F0F76E8A}"/>
              </a:ext>
            </a:extLst>
          </p:cNvPr>
          <p:cNvSpPr txBox="1"/>
          <p:nvPr/>
        </p:nvSpPr>
        <p:spPr>
          <a:xfrm>
            <a:off x="8156320" y="2397593"/>
            <a:ext cx="2111924" cy="369332"/>
          </a:xfrm>
          <a:prstGeom prst="rect">
            <a:avLst/>
          </a:prstGeom>
          <a:noFill/>
        </p:spPr>
        <p:txBody>
          <a:bodyPr wrap="square" rtlCol="0">
            <a:spAutoFit/>
          </a:bodyPr>
          <a:lstStyle/>
          <a:p>
            <a:r>
              <a:rPr lang="en-AU" sz="1800" dirty="0">
                <a:solidFill>
                  <a:srgbClr val="003368"/>
                </a:solidFill>
              </a:rPr>
              <a:t>Elderly &amp; Children</a:t>
            </a:r>
          </a:p>
        </p:txBody>
      </p:sp>
    </p:spTree>
    <p:extLst>
      <p:ext uri="{BB962C8B-B14F-4D97-AF65-F5344CB8AC3E}">
        <p14:creationId xmlns:p14="http://schemas.microsoft.com/office/powerpoint/2010/main" val="125506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a:xfrm>
            <a:off x="1448223" y="92925"/>
            <a:ext cx="10296000" cy="887360"/>
          </a:xfrm>
        </p:spPr>
        <p:txBody>
          <a:bodyPr/>
          <a:lstStyle/>
          <a:p>
            <a:r>
              <a:rPr lang="en-AU" dirty="0"/>
              <a:t>Assignment 4 – Risk analysis </a:t>
            </a:r>
            <a:r>
              <a:rPr lang="en-AU" u="sng" dirty="0"/>
              <a:t>examples</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2038644" y="3094892"/>
            <a:ext cx="8229600" cy="1181686"/>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pPr marL="45720" indent="0">
              <a:buNone/>
            </a:pPr>
            <a:r>
              <a:rPr lang="en-AU" sz="2800" b="1" dirty="0"/>
              <a:t>Risk = </a:t>
            </a:r>
            <a:r>
              <a:rPr lang="en-AU" sz="2800" b="1" dirty="0">
                <a:solidFill>
                  <a:srgbClr val="33CC33"/>
                </a:solidFill>
              </a:rPr>
              <a:t>Hazard</a:t>
            </a:r>
            <a:r>
              <a:rPr lang="en-AU" sz="2800" b="1" dirty="0"/>
              <a:t> * </a:t>
            </a:r>
            <a:r>
              <a:rPr lang="en-AU" sz="2800" b="1" dirty="0">
                <a:solidFill>
                  <a:srgbClr val="0033CC"/>
                </a:solidFill>
              </a:rPr>
              <a:t>Elements at Risk </a:t>
            </a:r>
            <a:r>
              <a:rPr lang="en-AU" sz="2800" b="1" dirty="0"/>
              <a:t>* Vulnerability </a:t>
            </a:r>
          </a:p>
          <a:p>
            <a:pPr marL="502920" indent="-457200">
              <a:buFont typeface="+mj-lt"/>
              <a:buAutoNum type="arabicPeriod"/>
            </a:pPr>
            <a:endParaRPr lang="en-AU" sz="2000" dirty="0"/>
          </a:p>
        </p:txBody>
      </p:sp>
      <p:sp>
        <p:nvSpPr>
          <p:cNvPr id="3" name="TextBox 2">
            <a:extLst>
              <a:ext uri="{FF2B5EF4-FFF2-40B4-BE49-F238E27FC236}">
                <a16:creationId xmlns:a16="http://schemas.microsoft.com/office/drawing/2014/main" id="{FD9C3054-CA9F-401E-A17A-A217F94B45E4}"/>
              </a:ext>
            </a:extLst>
          </p:cNvPr>
          <p:cNvSpPr txBox="1"/>
          <p:nvPr/>
        </p:nvSpPr>
        <p:spPr>
          <a:xfrm>
            <a:off x="4057923" y="4769449"/>
            <a:ext cx="1752621" cy="369332"/>
          </a:xfrm>
          <a:prstGeom prst="rect">
            <a:avLst/>
          </a:prstGeom>
          <a:noFill/>
        </p:spPr>
        <p:txBody>
          <a:bodyPr wrap="square" rtlCol="0">
            <a:spAutoFit/>
          </a:bodyPr>
          <a:lstStyle/>
          <a:p>
            <a:r>
              <a:rPr lang="en-AU" sz="1800" dirty="0">
                <a:solidFill>
                  <a:srgbClr val="0033CC"/>
                </a:solidFill>
              </a:rPr>
              <a:t>Infrastructure</a:t>
            </a:r>
          </a:p>
        </p:txBody>
      </p:sp>
      <p:sp>
        <p:nvSpPr>
          <p:cNvPr id="6" name="TextBox 5">
            <a:extLst>
              <a:ext uri="{FF2B5EF4-FFF2-40B4-BE49-F238E27FC236}">
                <a16:creationId xmlns:a16="http://schemas.microsoft.com/office/drawing/2014/main" id="{1D2E7605-7891-4B52-8557-0CDCDC5822CB}"/>
              </a:ext>
            </a:extLst>
          </p:cNvPr>
          <p:cNvSpPr txBox="1"/>
          <p:nvPr/>
        </p:nvSpPr>
        <p:spPr>
          <a:xfrm>
            <a:off x="3977618" y="1203903"/>
            <a:ext cx="1752622" cy="369332"/>
          </a:xfrm>
          <a:prstGeom prst="rect">
            <a:avLst/>
          </a:prstGeom>
          <a:noFill/>
        </p:spPr>
        <p:txBody>
          <a:bodyPr wrap="square" rtlCol="0">
            <a:spAutoFit/>
          </a:bodyPr>
          <a:lstStyle/>
          <a:p>
            <a:r>
              <a:rPr lang="en-AU" sz="1800" dirty="0">
                <a:solidFill>
                  <a:srgbClr val="0033CC"/>
                </a:solidFill>
              </a:rPr>
              <a:t>Environment</a:t>
            </a:r>
          </a:p>
        </p:txBody>
      </p:sp>
      <p:sp>
        <p:nvSpPr>
          <p:cNvPr id="7" name="TextBox 6">
            <a:extLst>
              <a:ext uri="{FF2B5EF4-FFF2-40B4-BE49-F238E27FC236}">
                <a16:creationId xmlns:a16="http://schemas.microsoft.com/office/drawing/2014/main" id="{D9069C41-B38B-4487-86FA-B007B4121850}"/>
              </a:ext>
            </a:extLst>
          </p:cNvPr>
          <p:cNvSpPr txBox="1"/>
          <p:nvPr/>
        </p:nvSpPr>
        <p:spPr>
          <a:xfrm>
            <a:off x="6491666" y="4919175"/>
            <a:ext cx="1752622" cy="646331"/>
          </a:xfrm>
          <a:prstGeom prst="rect">
            <a:avLst/>
          </a:prstGeom>
          <a:noFill/>
        </p:spPr>
        <p:txBody>
          <a:bodyPr wrap="square" rtlCol="0">
            <a:spAutoFit/>
          </a:bodyPr>
          <a:lstStyle/>
          <a:p>
            <a:r>
              <a:rPr lang="en-AU" sz="1800" dirty="0">
                <a:solidFill>
                  <a:schemeClr val="tx1"/>
                </a:solidFill>
              </a:rPr>
              <a:t>Population Density </a:t>
            </a:r>
          </a:p>
        </p:txBody>
      </p:sp>
      <p:sp>
        <p:nvSpPr>
          <p:cNvPr id="8" name="TextBox 7">
            <a:extLst>
              <a:ext uri="{FF2B5EF4-FFF2-40B4-BE49-F238E27FC236}">
                <a16:creationId xmlns:a16="http://schemas.microsoft.com/office/drawing/2014/main" id="{E9D15694-AEE2-4EB9-87D0-3E2DEAC02B92}"/>
              </a:ext>
            </a:extLst>
          </p:cNvPr>
          <p:cNvSpPr txBox="1"/>
          <p:nvPr/>
        </p:nvSpPr>
        <p:spPr>
          <a:xfrm>
            <a:off x="5995181" y="2048023"/>
            <a:ext cx="1752622" cy="369332"/>
          </a:xfrm>
          <a:prstGeom prst="rect">
            <a:avLst/>
          </a:prstGeom>
          <a:noFill/>
        </p:spPr>
        <p:txBody>
          <a:bodyPr wrap="square" rtlCol="0">
            <a:spAutoFit/>
          </a:bodyPr>
          <a:lstStyle/>
          <a:p>
            <a:r>
              <a:rPr lang="en-AU" sz="1800" dirty="0">
                <a:solidFill>
                  <a:srgbClr val="0033CC"/>
                </a:solidFill>
              </a:rPr>
              <a:t>Industry</a:t>
            </a:r>
            <a:r>
              <a:rPr lang="en-AU" sz="1800" dirty="0">
                <a:solidFill>
                  <a:schemeClr val="accent6">
                    <a:lumMod val="90000"/>
                    <a:lumOff val="10000"/>
                  </a:schemeClr>
                </a:solidFill>
              </a:rPr>
              <a:t> </a:t>
            </a:r>
          </a:p>
        </p:txBody>
      </p:sp>
      <p:sp>
        <p:nvSpPr>
          <p:cNvPr id="9" name="TextBox 8">
            <a:extLst>
              <a:ext uri="{FF2B5EF4-FFF2-40B4-BE49-F238E27FC236}">
                <a16:creationId xmlns:a16="http://schemas.microsoft.com/office/drawing/2014/main" id="{3E0AC3D0-B46E-43E4-8B3C-052678C60973}"/>
              </a:ext>
            </a:extLst>
          </p:cNvPr>
          <p:cNvSpPr txBox="1"/>
          <p:nvPr/>
        </p:nvSpPr>
        <p:spPr>
          <a:xfrm>
            <a:off x="8762980" y="1254872"/>
            <a:ext cx="1752622" cy="646331"/>
          </a:xfrm>
          <a:prstGeom prst="rect">
            <a:avLst/>
          </a:prstGeom>
          <a:noFill/>
        </p:spPr>
        <p:txBody>
          <a:bodyPr wrap="square" rtlCol="0">
            <a:spAutoFit/>
          </a:bodyPr>
          <a:lstStyle/>
          <a:p>
            <a:r>
              <a:rPr lang="en-AU" sz="1800" dirty="0">
                <a:solidFill>
                  <a:schemeClr val="tx1"/>
                </a:solidFill>
              </a:rPr>
              <a:t>Accessibility to roads</a:t>
            </a:r>
          </a:p>
        </p:txBody>
      </p:sp>
      <p:sp>
        <p:nvSpPr>
          <p:cNvPr id="10" name="TextBox 9">
            <a:extLst>
              <a:ext uri="{FF2B5EF4-FFF2-40B4-BE49-F238E27FC236}">
                <a16:creationId xmlns:a16="http://schemas.microsoft.com/office/drawing/2014/main" id="{5F3CD64B-9A26-48EE-AA2A-0833D1ADF7A5}"/>
              </a:ext>
            </a:extLst>
          </p:cNvPr>
          <p:cNvSpPr txBox="1"/>
          <p:nvPr/>
        </p:nvSpPr>
        <p:spPr>
          <a:xfrm>
            <a:off x="8692630" y="4139477"/>
            <a:ext cx="1752622" cy="923330"/>
          </a:xfrm>
          <a:prstGeom prst="rect">
            <a:avLst/>
          </a:prstGeom>
          <a:noFill/>
        </p:spPr>
        <p:txBody>
          <a:bodyPr wrap="square" rtlCol="0">
            <a:spAutoFit/>
          </a:bodyPr>
          <a:lstStyle/>
          <a:p>
            <a:r>
              <a:rPr lang="en-AU" sz="1800" dirty="0">
                <a:solidFill>
                  <a:schemeClr val="tx1"/>
                </a:solidFill>
              </a:rPr>
              <a:t>Distance to emergency services</a:t>
            </a:r>
          </a:p>
        </p:txBody>
      </p:sp>
      <p:sp>
        <p:nvSpPr>
          <p:cNvPr id="11" name="TextBox 10">
            <a:extLst>
              <a:ext uri="{FF2B5EF4-FFF2-40B4-BE49-F238E27FC236}">
                <a16:creationId xmlns:a16="http://schemas.microsoft.com/office/drawing/2014/main" id="{8C7259D1-2C7D-49B9-ACCC-8F8DAB11E664}"/>
              </a:ext>
            </a:extLst>
          </p:cNvPr>
          <p:cNvSpPr txBox="1"/>
          <p:nvPr/>
        </p:nvSpPr>
        <p:spPr>
          <a:xfrm>
            <a:off x="2038644" y="1173453"/>
            <a:ext cx="1752622" cy="369332"/>
          </a:xfrm>
          <a:prstGeom prst="rect">
            <a:avLst/>
          </a:prstGeom>
          <a:noFill/>
        </p:spPr>
        <p:txBody>
          <a:bodyPr wrap="square" rtlCol="0">
            <a:spAutoFit/>
          </a:bodyPr>
          <a:lstStyle/>
          <a:p>
            <a:r>
              <a:rPr lang="en-AU" sz="1800" dirty="0">
                <a:solidFill>
                  <a:srgbClr val="33CC33"/>
                </a:solidFill>
              </a:rPr>
              <a:t>Tree Density</a:t>
            </a:r>
          </a:p>
        </p:txBody>
      </p:sp>
      <p:sp>
        <p:nvSpPr>
          <p:cNvPr id="13" name="TextBox 12">
            <a:extLst>
              <a:ext uri="{FF2B5EF4-FFF2-40B4-BE49-F238E27FC236}">
                <a16:creationId xmlns:a16="http://schemas.microsoft.com/office/drawing/2014/main" id="{F7891577-233F-43D5-A504-91990467BE38}"/>
              </a:ext>
            </a:extLst>
          </p:cNvPr>
          <p:cNvSpPr txBox="1"/>
          <p:nvPr/>
        </p:nvSpPr>
        <p:spPr>
          <a:xfrm>
            <a:off x="1791877" y="1910249"/>
            <a:ext cx="1752622" cy="369332"/>
          </a:xfrm>
          <a:prstGeom prst="rect">
            <a:avLst/>
          </a:prstGeom>
          <a:noFill/>
        </p:spPr>
        <p:txBody>
          <a:bodyPr wrap="square" rtlCol="0">
            <a:spAutoFit/>
          </a:bodyPr>
          <a:lstStyle/>
          <a:p>
            <a:r>
              <a:rPr lang="en-AU" sz="1800" dirty="0">
                <a:solidFill>
                  <a:srgbClr val="33CC33"/>
                </a:solidFill>
              </a:rPr>
              <a:t>Rainfall</a:t>
            </a:r>
          </a:p>
        </p:txBody>
      </p:sp>
      <p:sp>
        <p:nvSpPr>
          <p:cNvPr id="14" name="TextBox 13">
            <a:extLst>
              <a:ext uri="{FF2B5EF4-FFF2-40B4-BE49-F238E27FC236}">
                <a16:creationId xmlns:a16="http://schemas.microsoft.com/office/drawing/2014/main" id="{131F2290-CD29-4281-A9D5-091F11E29B67}"/>
              </a:ext>
            </a:extLst>
          </p:cNvPr>
          <p:cNvSpPr txBox="1"/>
          <p:nvPr/>
        </p:nvSpPr>
        <p:spPr>
          <a:xfrm>
            <a:off x="1791877" y="4300360"/>
            <a:ext cx="1752622" cy="369332"/>
          </a:xfrm>
          <a:prstGeom prst="rect">
            <a:avLst/>
          </a:prstGeom>
          <a:noFill/>
        </p:spPr>
        <p:txBody>
          <a:bodyPr wrap="square" rtlCol="0">
            <a:spAutoFit/>
          </a:bodyPr>
          <a:lstStyle/>
          <a:p>
            <a:r>
              <a:rPr lang="en-AU" sz="1800" dirty="0">
                <a:solidFill>
                  <a:srgbClr val="33CC33"/>
                </a:solidFill>
              </a:rPr>
              <a:t>Topography</a:t>
            </a:r>
          </a:p>
        </p:txBody>
      </p:sp>
      <p:sp>
        <p:nvSpPr>
          <p:cNvPr id="16" name="TextBox 15">
            <a:extLst>
              <a:ext uri="{FF2B5EF4-FFF2-40B4-BE49-F238E27FC236}">
                <a16:creationId xmlns:a16="http://schemas.microsoft.com/office/drawing/2014/main" id="{A9E6DC24-E0CD-4884-9F9A-FECD91CCB381}"/>
              </a:ext>
            </a:extLst>
          </p:cNvPr>
          <p:cNvSpPr txBox="1"/>
          <p:nvPr/>
        </p:nvSpPr>
        <p:spPr>
          <a:xfrm>
            <a:off x="3159369" y="2397593"/>
            <a:ext cx="1752622" cy="369332"/>
          </a:xfrm>
          <a:prstGeom prst="rect">
            <a:avLst/>
          </a:prstGeom>
          <a:noFill/>
        </p:spPr>
        <p:txBody>
          <a:bodyPr wrap="square" rtlCol="0">
            <a:spAutoFit/>
          </a:bodyPr>
          <a:lstStyle/>
          <a:p>
            <a:r>
              <a:rPr lang="en-AU" sz="1800" dirty="0">
                <a:solidFill>
                  <a:srgbClr val="33CC33"/>
                </a:solidFill>
              </a:rPr>
              <a:t>Geology</a:t>
            </a:r>
          </a:p>
        </p:txBody>
      </p:sp>
      <p:sp>
        <p:nvSpPr>
          <p:cNvPr id="17" name="TextBox 16">
            <a:extLst>
              <a:ext uri="{FF2B5EF4-FFF2-40B4-BE49-F238E27FC236}">
                <a16:creationId xmlns:a16="http://schemas.microsoft.com/office/drawing/2014/main" id="{3C06BB29-5505-4AFC-96F0-3E62E4AAA480}"/>
              </a:ext>
            </a:extLst>
          </p:cNvPr>
          <p:cNvSpPr txBox="1"/>
          <p:nvPr/>
        </p:nvSpPr>
        <p:spPr>
          <a:xfrm>
            <a:off x="2182793" y="5380839"/>
            <a:ext cx="1752622" cy="369332"/>
          </a:xfrm>
          <a:prstGeom prst="rect">
            <a:avLst/>
          </a:prstGeom>
          <a:noFill/>
        </p:spPr>
        <p:txBody>
          <a:bodyPr wrap="square" rtlCol="0">
            <a:spAutoFit/>
          </a:bodyPr>
          <a:lstStyle/>
          <a:p>
            <a:r>
              <a:rPr lang="en-AU" sz="1800" dirty="0">
                <a:solidFill>
                  <a:srgbClr val="33CC33"/>
                </a:solidFill>
              </a:rPr>
              <a:t>Land cover</a:t>
            </a:r>
          </a:p>
        </p:txBody>
      </p:sp>
      <p:sp>
        <p:nvSpPr>
          <p:cNvPr id="15" name="TextBox 14">
            <a:extLst>
              <a:ext uri="{FF2B5EF4-FFF2-40B4-BE49-F238E27FC236}">
                <a16:creationId xmlns:a16="http://schemas.microsoft.com/office/drawing/2014/main" id="{E79F32F7-0081-44D5-8F1C-0C39768C70D6}"/>
              </a:ext>
            </a:extLst>
          </p:cNvPr>
          <p:cNvSpPr txBox="1"/>
          <p:nvPr/>
        </p:nvSpPr>
        <p:spPr>
          <a:xfrm>
            <a:off x="8156320" y="2397593"/>
            <a:ext cx="2111924" cy="369332"/>
          </a:xfrm>
          <a:prstGeom prst="rect">
            <a:avLst/>
          </a:prstGeom>
          <a:noFill/>
        </p:spPr>
        <p:txBody>
          <a:bodyPr wrap="square" rtlCol="0">
            <a:spAutoFit/>
          </a:bodyPr>
          <a:lstStyle/>
          <a:p>
            <a:r>
              <a:rPr lang="en-AU" sz="1800" dirty="0">
                <a:solidFill>
                  <a:schemeClr val="tx1"/>
                </a:solidFill>
              </a:rPr>
              <a:t>Elderly &amp; Children</a:t>
            </a:r>
          </a:p>
        </p:txBody>
      </p:sp>
    </p:spTree>
    <p:extLst>
      <p:ext uri="{BB962C8B-B14F-4D97-AF65-F5344CB8AC3E}">
        <p14:creationId xmlns:p14="http://schemas.microsoft.com/office/powerpoint/2010/main" val="1108319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Report Layout</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598448" y="1447472"/>
            <a:ext cx="8229600" cy="1181686"/>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r>
              <a:rPr lang="en-AU" sz="2000" dirty="0"/>
              <a:t>Cover Page</a:t>
            </a:r>
          </a:p>
          <a:p>
            <a:r>
              <a:rPr lang="en-AU" sz="2000" dirty="0"/>
              <a:t>Abstract</a:t>
            </a:r>
          </a:p>
          <a:p>
            <a:r>
              <a:rPr lang="en-AU" sz="2000" dirty="0"/>
              <a:t>Introduction</a:t>
            </a:r>
          </a:p>
          <a:p>
            <a:r>
              <a:rPr lang="en-AU" sz="2000" dirty="0"/>
              <a:t>Literature Review</a:t>
            </a:r>
          </a:p>
          <a:p>
            <a:r>
              <a:rPr lang="en-AU" sz="2000" dirty="0"/>
              <a:t>Methodology</a:t>
            </a:r>
          </a:p>
          <a:p>
            <a:r>
              <a:rPr lang="en-AU" sz="2000" dirty="0"/>
              <a:t>Results</a:t>
            </a:r>
          </a:p>
          <a:p>
            <a:r>
              <a:rPr lang="en-AU" sz="2000" dirty="0"/>
              <a:t>Discussion</a:t>
            </a:r>
          </a:p>
          <a:p>
            <a:r>
              <a:rPr lang="en-AU" sz="2000" dirty="0"/>
              <a:t>Conclusion</a:t>
            </a:r>
          </a:p>
          <a:p>
            <a:r>
              <a:rPr lang="en-AU" sz="2000" dirty="0"/>
              <a:t>References</a:t>
            </a:r>
          </a:p>
          <a:p>
            <a:r>
              <a:rPr lang="en-AU" sz="2000" dirty="0"/>
              <a:t>Appendices</a:t>
            </a:r>
          </a:p>
          <a:p>
            <a:r>
              <a:rPr lang="en-AU" sz="2000" dirty="0"/>
              <a:t>Individual reflection</a:t>
            </a:r>
          </a:p>
        </p:txBody>
      </p:sp>
    </p:spTree>
    <p:extLst>
      <p:ext uri="{BB962C8B-B14F-4D97-AF65-F5344CB8AC3E}">
        <p14:creationId xmlns:p14="http://schemas.microsoft.com/office/powerpoint/2010/main" val="3547365086"/>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1_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6296</TotalTime>
  <Words>845</Words>
  <Application>Microsoft Office PowerPoint</Application>
  <PresentationFormat>Widescreen</PresentationFormat>
  <Paragraphs>114</Paragraphs>
  <Slides>27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Dosis ExtraLight</vt:lpstr>
      <vt:lpstr>Georgia</vt:lpstr>
      <vt:lpstr>Titillium Web Light</vt:lpstr>
      <vt:lpstr>University of Melbourne</vt:lpstr>
      <vt:lpstr>1_Mowbray template</vt:lpstr>
      <vt:lpstr>PowerPoint Presentation</vt:lpstr>
      <vt:lpstr>Today’s Tutorial</vt:lpstr>
      <vt:lpstr>Assignment 4</vt:lpstr>
      <vt:lpstr>Assignment 4</vt:lpstr>
      <vt:lpstr>Multi-criteria analysis</vt:lpstr>
      <vt:lpstr>Assignment 4 – Risk analysis</vt:lpstr>
      <vt:lpstr>Assignment 4 – Risk analysis examples</vt:lpstr>
      <vt:lpstr>Assignment 4 – Risk analysis examples</vt:lpstr>
      <vt:lpstr>Report Layout</vt:lpstr>
      <vt:lpstr>Do the assignment in 5 easy step!</vt:lpstr>
      <vt:lpstr>Example maps: Floods </vt:lpstr>
      <vt:lpstr>Example maps: Floods</vt:lpstr>
      <vt:lpstr>Example maps: Floods</vt:lpstr>
      <vt:lpstr>Example maps: Floods</vt:lpstr>
      <vt:lpstr>Example maps: Floods</vt:lpstr>
      <vt:lpstr>Example maps: Floods</vt:lpstr>
      <vt:lpstr>Example maps: Floods</vt:lpstr>
      <vt:lpstr>Example maps: Floods</vt:lpstr>
      <vt:lpstr>Example maps: Bushfires</vt:lpstr>
      <vt:lpstr>Example maps: Bushfires</vt:lpstr>
      <vt:lpstr>Example maps: Bushfires</vt:lpstr>
      <vt:lpstr>Example maps: Bushfires</vt:lpstr>
      <vt:lpstr>Example maps: Bushfires</vt:lpstr>
      <vt:lpstr>Example maps: Bushfires</vt:lpstr>
      <vt:lpstr>Example maps: Bushfires</vt:lpstr>
      <vt:lpstr>Example maps: Bushfires</vt:lpstr>
      <vt:lpstr>What to do now?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and Monitoring Mountain Pine Beetle Infestation in Northern British Columbia</dc:title>
  <dc:creator>Connor Wilson</dc:creator>
  <cp:lastModifiedBy>Chris Lambert</cp:lastModifiedBy>
  <cp:revision>116</cp:revision>
  <dcterms:modified xsi:type="dcterms:W3CDTF">2020-05-03T10:09:05Z</dcterms:modified>
</cp:coreProperties>
</file>